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9144000" cy="6858000" type="screen4x3"/>
  <p:notesSz cx="6858000" cy="1005205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082" autoAdjust="0"/>
    <p:restoredTop sz="94660"/>
  </p:normalViewPr>
  <p:slideViewPr>
    <p:cSldViewPr>
      <p:cViewPr>
        <p:scale>
          <a:sx n="80" d="100"/>
          <a:sy n="80" d="100"/>
        </p:scale>
        <p:origin x="-155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87A3293B-13A0-4D7E-B645-CA9C79F40FDC}" type="datetimeFigureOut">
              <a:rPr lang="es-ES" smtClean="0"/>
              <a:pPr/>
              <a:t>26/10/2011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31AC1B6-1C33-4496-BB82-6FF45F59F641}"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7A3293B-13A0-4D7E-B645-CA9C79F40FDC}" type="datetimeFigureOut">
              <a:rPr lang="es-ES" smtClean="0"/>
              <a:pPr/>
              <a:t>26/10/2011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31AC1B6-1C33-4496-BB82-6FF45F59F641}"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7A3293B-13A0-4D7E-B645-CA9C79F40FDC}" type="datetimeFigureOut">
              <a:rPr lang="es-ES" smtClean="0"/>
              <a:pPr/>
              <a:t>26/10/2011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31AC1B6-1C33-4496-BB82-6FF45F59F641}"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87A3293B-13A0-4D7E-B645-CA9C79F40FDC}" type="datetimeFigureOut">
              <a:rPr lang="es-ES" smtClean="0"/>
              <a:pPr/>
              <a:t>26/10/2011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31AC1B6-1C33-4496-BB82-6FF45F59F641}"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87A3293B-13A0-4D7E-B645-CA9C79F40FDC}" type="datetimeFigureOut">
              <a:rPr lang="es-ES" smtClean="0"/>
              <a:pPr/>
              <a:t>26/10/2011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31AC1B6-1C33-4496-BB82-6FF45F59F641}"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87A3293B-13A0-4D7E-B645-CA9C79F40FDC}" type="datetimeFigureOut">
              <a:rPr lang="es-ES" smtClean="0"/>
              <a:pPr/>
              <a:t>26/10/2011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31AC1B6-1C33-4496-BB82-6FF45F59F641}"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7A3293B-13A0-4D7E-B645-CA9C79F40FDC}" type="datetimeFigureOut">
              <a:rPr lang="es-ES" smtClean="0"/>
              <a:pPr/>
              <a:t>26/10/2011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31AC1B6-1C33-4496-BB82-6FF45F59F641}"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7A3293B-13A0-4D7E-B645-CA9C79F40FDC}" type="datetimeFigureOut">
              <a:rPr lang="es-ES" smtClean="0"/>
              <a:pPr/>
              <a:t>26/10/2011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31AC1B6-1C33-4496-BB82-6FF45F59F641}"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1"/>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7A3293B-13A0-4D7E-B645-CA9C79F40FDC}" type="datetimeFigureOut">
              <a:rPr lang="es-ES" smtClean="0"/>
              <a:pPr/>
              <a:t>26/10/2011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31AC1B6-1C33-4496-BB82-6FF45F59F641}"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7A3293B-13A0-4D7E-B645-CA9C79F40FDC}" type="datetimeFigureOut">
              <a:rPr lang="es-ES" smtClean="0"/>
              <a:pPr/>
              <a:t>26/10/2011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31AC1B6-1C33-4496-BB82-6FF45F59F641}"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9"/>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7A3293B-13A0-4D7E-B645-CA9C79F40FDC}" type="datetimeFigureOut">
              <a:rPr lang="es-ES" smtClean="0"/>
              <a:pPr/>
              <a:t>26/10/2011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31AC1B6-1C33-4496-BB82-6FF45F59F641}"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A3293B-13A0-4D7E-B645-CA9C79F40FDC}" type="datetimeFigureOut">
              <a:rPr lang="es-ES" smtClean="0"/>
              <a:pPr/>
              <a:t>26/10/2011</a:t>
            </a:fld>
            <a:endParaRPr lang="es-ES"/>
          </a:p>
        </p:txBody>
      </p:sp>
      <p:sp>
        <p:nvSpPr>
          <p:cNvPr id="5" name="4 Marcador de pie de página"/>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1AC1B6-1C33-4496-BB82-6FF45F59F641}"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mailto:infomarespiratesiprinceses@gmail.com"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144 Rectángulo"/>
          <p:cNvSpPr/>
          <p:nvPr/>
        </p:nvSpPr>
        <p:spPr>
          <a:xfrm>
            <a:off x="2133951" y="1628800"/>
            <a:ext cx="1656184" cy="47525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2" name="81 CuadroTexto"/>
          <p:cNvSpPr txBox="1"/>
          <p:nvPr/>
        </p:nvSpPr>
        <p:spPr>
          <a:xfrm>
            <a:off x="611560" y="1700808"/>
            <a:ext cx="1656184" cy="4154984"/>
          </a:xfrm>
          <a:prstGeom prst="rect">
            <a:avLst/>
          </a:prstGeom>
          <a:noFill/>
        </p:spPr>
        <p:txBody>
          <a:bodyPr wrap="square" rtlCol="0">
            <a:spAutoFit/>
          </a:bodyPr>
          <a:lstStyle/>
          <a:p>
            <a:endParaRPr lang="ca-ES" sz="1100" dirty="0" smtClean="0">
              <a:cs typeface="Gautami" pitchFamily="2"/>
            </a:endParaRPr>
          </a:p>
          <a:p>
            <a:endParaRPr lang="ca-ES" sz="1100" dirty="0" smtClean="0">
              <a:cs typeface="Gautami" pitchFamily="2"/>
            </a:endParaRPr>
          </a:p>
          <a:p>
            <a:endParaRPr lang="ca-ES" sz="1100" dirty="0" smtClean="0">
              <a:cs typeface="Gautami" pitchFamily="2"/>
            </a:endParaRPr>
          </a:p>
          <a:p>
            <a:pPr algn="ctr"/>
            <a:r>
              <a:rPr lang="ca-ES" sz="1100" dirty="0" smtClean="0">
                <a:cs typeface="Gautami" pitchFamily="2"/>
              </a:rPr>
              <a:t>11.00 </a:t>
            </a:r>
            <a:r>
              <a:rPr lang="ca-ES" sz="1100" b="1" dirty="0" err="1" smtClean="0">
                <a:cs typeface="Gautami" pitchFamily="2"/>
              </a:rPr>
              <a:t>Psico-música</a:t>
            </a:r>
            <a:r>
              <a:rPr lang="ca-ES" sz="1100" dirty="0" smtClean="0">
                <a:cs typeface="Gautami" pitchFamily="2"/>
              </a:rPr>
              <a:t> </a:t>
            </a:r>
          </a:p>
          <a:p>
            <a:pPr algn="ctr"/>
            <a:r>
              <a:rPr lang="ca-ES" sz="1100" dirty="0" smtClean="0">
                <a:cs typeface="Gautami" pitchFamily="2"/>
              </a:rPr>
              <a:t>( 0-10m)</a:t>
            </a:r>
          </a:p>
          <a:p>
            <a:pPr algn="ctr"/>
            <a:endParaRPr lang="ca-ES" sz="1100" dirty="0" smtClean="0">
              <a:cs typeface="Gautami" pitchFamily="2"/>
            </a:endParaRPr>
          </a:p>
          <a:p>
            <a:pPr algn="ctr"/>
            <a:r>
              <a:rPr lang="ca-ES" sz="1100" dirty="0" smtClean="0">
                <a:cs typeface="Gautami" pitchFamily="2"/>
              </a:rPr>
              <a:t>12:30 </a:t>
            </a:r>
            <a:r>
              <a:rPr lang="ca-ES" sz="1100" b="1" dirty="0" smtClean="0">
                <a:cs typeface="Gautami" pitchFamily="2"/>
              </a:rPr>
              <a:t>Psicomotricitat</a:t>
            </a:r>
            <a:r>
              <a:rPr lang="ca-ES" sz="1100" dirty="0" smtClean="0">
                <a:cs typeface="Gautami" pitchFamily="2"/>
              </a:rPr>
              <a:t> </a:t>
            </a:r>
          </a:p>
          <a:p>
            <a:pPr algn="ctr"/>
            <a:r>
              <a:rPr lang="ca-ES" sz="1100" dirty="0" smtClean="0">
                <a:cs typeface="Gautami" pitchFamily="2"/>
              </a:rPr>
              <a:t>(+ de 10m)</a:t>
            </a: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r>
              <a:rPr lang="ca-ES" sz="1100" dirty="0" smtClean="0">
                <a:cs typeface="Gautami" pitchFamily="2"/>
              </a:rPr>
              <a:t>17.00 </a:t>
            </a:r>
            <a:r>
              <a:rPr lang="ca-ES" sz="1100" b="1" dirty="0" smtClean="0">
                <a:cs typeface="Gautami" pitchFamily="2"/>
              </a:rPr>
              <a:t>Psicomotricita</a:t>
            </a:r>
            <a:r>
              <a:rPr lang="ca-ES" sz="1100" dirty="0" smtClean="0">
                <a:cs typeface="Gautami" pitchFamily="2"/>
              </a:rPr>
              <a:t>t</a:t>
            </a:r>
          </a:p>
          <a:p>
            <a:pPr algn="ctr"/>
            <a:r>
              <a:rPr lang="ca-ES" sz="1100" dirty="0" smtClean="0">
                <a:cs typeface="Gautami" pitchFamily="2"/>
              </a:rPr>
              <a:t> (+  de 10m)</a:t>
            </a:r>
          </a:p>
          <a:p>
            <a:pPr algn="ctr"/>
            <a:endParaRPr lang="ca-ES" sz="1100" dirty="0" smtClean="0">
              <a:cs typeface="Gautami" pitchFamily="2"/>
            </a:endParaRPr>
          </a:p>
          <a:p>
            <a:pPr algn="ctr"/>
            <a:r>
              <a:rPr lang="ca-ES" sz="1100" dirty="0" smtClean="0">
                <a:cs typeface="Gautami" pitchFamily="2"/>
              </a:rPr>
              <a:t>18.00  </a:t>
            </a:r>
            <a:r>
              <a:rPr lang="ca-ES" sz="1100" b="1" dirty="0" smtClean="0">
                <a:cs typeface="Gautami" pitchFamily="2"/>
              </a:rPr>
              <a:t>Psicomotricitat</a:t>
            </a:r>
            <a:r>
              <a:rPr lang="ca-ES" sz="1100" dirty="0" smtClean="0">
                <a:cs typeface="Gautami" pitchFamily="2"/>
              </a:rPr>
              <a:t> </a:t>
            </a:r>
          </a:p>
          <a:p>
            <a:pPr algn="ctr"/>
            <a:r>
              <a:rPr lang="ca-ES" sz="1100" dirty="0" smtClean="0">
                <a:cs typeface="Gautami" pitchFamily="2"/>
              </a:rPr>
              <a:t>(2 i 3 anys)</a:t>
            </a: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p:txBody>
      </p:sp>
      <p:sp>
        <p:nvSpPr>
          <p:cNvPr id="81" name="80 CuadroTexto"/>
          <p:cNvSpPr txBox="1"/>
          <p:nvPr/>
        </p:nvSpPr>
        <p:spPr>
          <a:xfrm>
            <a:off x="3020248" y="916528"/>
            <a:ext cx="3557384" cy="369332"/>
          </a:xfrm>
          <a:prstGeom prst="rect">
            <a:avLst/>
          </a:prstGeom>
          <a:noFill/>
        </p:spPr>
        <p:txBody>
          <a:bodyPr wrap="none" rtlCol="0">
            <a:spAutoFit/>
          </a:bodyPr>
          <a:lstStyle/>
          <a:p>
            <a:r>
              <a:rPr lang="ca-ES" b="1" i="1" dirty="0" smtClean="0">
                <a:solidFill>
                  <a:schemeClr val="tx2">
                    <a:lumMod val="75000"/>
                  </a:schemeClr>
                </a:solidFill>
                <a:latin typeface="Verdana" pitchFamily="34" charset="0"/>
              </a:rPr>
              <a:t>Activitats Novembre 2011</a:t>
            </a:r>
            <a:endParaRPr lang="ca-ES" b="1" i="1" dirty="0">
              <a:solidFill>
                <a:schemeClr val="tx2">
                  <a:lumMod val="75000"/>
                </a:schemeClr>
              </a:solidFill>
              <a:latin typeface="Verdana" pitchFamily="34" charset="0"/>
            </a:endParaRPr>
          </a:p>
        </p:txBody>
      </p:sp>
      <p:pic>
        <p:nvPicPr>
          <p:cNvPr id="94" name="93 Imagen" descr="logo MPP.jpg"/>
          <p:cNvPicPr>
            <a:picLocks noChangeAspect="1"/>
          </p:cNvPicPr>
          <p:nvPr/>
        </p:nvPicPr>
        <p:blipFill>
          <a:blip r:embed="rId2" cstate="print"/>
          <a:stretch>
            <a:fillRect/>
          </a:stretch>
        </p:blipFill>
        <p:spPr>
          <a:xfrm>
            <a:off x="142844" y="214290"/>
            <a:ext cx="2071702" cy="444807"/>
          </a:xfrm>
          <a:prstGeom prst="rect">
            <a:avLst/>
          </a:prstGeom>
        </p:spPr>
      </p:pic>
      <p:sp>
        <p:nvSpPr>
          <p:cNvPr id="90" name="89 CuadroTexto"/>
          <p:cNvSpPr txBox="1"/>
          <p:nvPr/>
        </p:nvSpPr>
        <p:spPr>
          <a:xfrm>
            <a:off x="1155921" y="1313328"/>
            <a:ext cx="778195" cy="246221"/>
          </a:xfrm>
          <a:prstGeom prst="rect">
            <a:avLst/>
          </a:prstGeom>
          <a:noFill/>
        </p:spPr>
        <p:txBody>
          <a:bodyPr wrap="square" rtlCol="0">
            <a:spAutoFit/>
          </a:bodyPr>
          <a:lstStyle/>
          <a:p>
            <a:r>
              <a:rPr lang="ca-ES" sz="1000" dirty="0" smtClean="0">
                <a:solidFill>
                  <a:schemeClr val="tx2"/>
                </a:solidFill>
                <a:cs typeface="Gautami" pitchFamily="2"/>
              </a:rPr>
              <a:t>Dilluns</a:t>
            </a:r>
            <a:endParaRPr lang="ca-ES" sz="1000" dirty="0">
              <a:solidFill>
                <a:schemeClr val="tx2"/>
              </a:solidFill>
              <a:cs typeface="Gautami" pitchFamily="2"/>
            </a:endParaRPr>
          </a:p>
        </p:txBody>
      </p:sp>
      <p:sp>
        <p:nvSpPr>
          <p:cNvPr id="95" name="94 CuadroTexto"/>
          <p:cNvSpPr txBox="1"/>
          <p:nvPr/>
        </p:nvSpPr>
        <p:spPr>
          <a:xfrm>
            <a:off x="2656119" y="1313328"/>
            <a:ext cx="778195" cy="246221"/>
          </a:xfrm>
          <a:prstGeom prst="rect">
            <a:avLst/>
          </a:prstGeom>
          <a:noFill/>
        </p:spPr>
        <p:txBody>
          <a:bodyPr wrap="square" rtlCol="0">
            <a:spAutoFit/>
          </a:bodyPr>
          <a:lstStyle/>
          <a:p>
            <a:r>
              <a:rPr lang="ca-ES" sz="1000" dirty="0" smtClean="0">
                <a:solidFill>
                  <a:schemeClr val="tx2"/>
                </a:solidFill>
                <a:cs typeface="Gautami" pitchFamily="2"/>
              </a:rPr>
              <a:t>Dimarts</a:t>
            </a:r>
            <a:endParaRPr lang="ca-ES" sz="1000" dirty="0">
              <a:solidFill>
                <a:schemeClr val="tx2"/>
              </a:solidFill>
              <a:cs typeface="Gautami" pitchFamily="2"/>
            </a:endParaRPr>
          </a:p>
        </p:txBody>
      </p:sp>
      <p:sp>
        <p:nvSpPr>
          <p:cNvPr id="96" name="95 CuadroTexto"/>
          <p:cNvSpPr txBox="1"/>
          <p:nvPr/>
        </p:nvSpPr>
        <p:spPr>
          <a:xfrm>
            <a:off x="4299193" y="1313328"/>
            <a:ext cx="778195" cy="246221"/>
          </a:xfrm>
          <a:prstGeom prst="rect">
            <a:avLst/>
          </a:prstGeom>
          <a:noFill/>
        </p:spPr>
        <p:txBody>
          <a:bodyPr wrap="square" rtlCol="0">
            <a:spAutoFit/>
          </a:bodyPr>
          <a:lstStyle/>
          <a:p>
            <a:r>
              <a:rPr lang="ca-ES" sz="1000" dirty="0" smtClean="0">
                <a:solidFill>
                  <a:schemeClr val="tx2"/>
                </a:solidFill>
                <a:cs typeface="Gautami" pitchFamily="2"/>
              </a:rPr>
              <a:t>Dimecres</a:t>
            </a:r>
            <a:endParaRPr lang="ca-ES" sz="1000" dirty="0">
              <a:solidFill>
                <a:schemeClr val="tx2"/>
              </a:solidFill>
              <a:cs typeface="Gautami" pitchFamily="2"/>
            </a:endParaRPr>
          </a:p>
        </p:txBody>
      </p:sp>
      <p:sp>
        <p:nvSpPr>
          <p:cNvPr id="97" name="96 CuadroTexto"/>
          <p:cNvSpPr txBox="1"/>
          <p:nvPr/>
        </p:nvSpPr>
        <p:spPr>
          <a:xfrm>
            <a:off x="5807014" y="1313328"/>
            <a:ext cx="778195" cy="246221"/>
          </a:xfrm>
          <a:prstGeom prst="rect">
            <a:avLst/>
          </a:prstGeom>
          <a:noFill/>
        </p:spPr>
        <p:txBody>
          <a:bodyPr wrap="square" rtlCol="0">
            <a:spAutoFit/>
          </a:bodyPr>
          <a:lstStyle/>
          <a:p>
            <a:r>
              <a:rPr lang="ca-ES" sz="1000" dirty="0" smtClean="0">
                <a:solidFill>
                  <a:schemeClr val="tx2"/>
                </a:solidFill>
                <a:cs typeface="Gautami" pitchFamily="2"/>
              </a:rPr>
              <a:t>Dijous</a:t>
            </a:r>
            <a:endParaRPr lang="ca-ES" sz="1000" dirty="0">
              <a:solidFill>
                <a:schemeClr val="tx2"/>
              </a:solidFill>
              <a:cs typeface="Gautami" pitchFamily="2"/>
            </a:endParaRPr>
          </a:p>
        </p:txBody>
      </p:sp>
      <p:sp>
        <p:nvSpPr>
          <p:cNvPr id="98" name="97 CuadroTexto"/>
          <p:cNvSpPr txBox="1"/>
          <p:nvPr/>
        </p:nvSpPr>
        <p:spPr>
          <a:xfrm>
            <a:off x="7371027" y="1281421"/>
            <a:ext cx="778195" cy="246221"/>
          </a:xfrm>
          <a:prstGeom prst="rect">
            <a:avLst/>
          </a:prstGeom>
          <a:noFill/>
        </p:spPr>
        <p:txBody>
          <a:bodyPr wrap="square" rtlCol="0">
            <a:spAutoFit/>
          </a:bodyPr>
          <a:lstStyle/>
          <a:p>
            <a:r>
              <a:rPr lang="ca-ES" sz="1000" dirty="0" smtClean="0">
                <a:solidFill>
                  <a:schemeClr val="tx2"/>
                </a:solidFill>
                <a:cs typeface="Gautami" pitchFamily="2"/>
              </a:rPr>
              <a:t>Divendres</a:t>
            </a:r>
            <a:endParaRPr lang="ca-ES" sz="1000" dirty="0">
              <a:solidFill>
                <a:schemeClr val="tx2"/>
              </a:solidFill>
              <a:cs typeface="Gautami" pitchFamily="2"/>
            </a:endParaRPr>
          </a:p>
        </p:txBody>
      </p:sp>
      <p:sp>
        <p:nvSpPr>
          <p:cNvPr id="103" name="102 CuadroTexto"/>
          <p:cNvSpPr txBox="1"/>
          <p:nvPr/>
        </p:nvSpPr>
        <p:spPr>
          <a:xfrm>
            <a:off x="5724128" y="305108"/>
            <a:ext cx="2102505" cy="553998"/>
          </a:xfrm>
          <a:prstGeom prst="rect">
            <a:avLst/>
          </a:prstGeom>
          <a:noFill/>
        </p:spPr>
        <p:txBody>
          <a:bodyPr wrap="square" rtlCol="0">
            <a:spAutoFit/>
          </a:bodyPr>
          <a:lstStyle/>
          <a:p>
            <a:pPr algn="r"/>
            <a:r>
              <a:rPr lang="ca-ES" sz="1000" dirty="0" smtClean="0"/>
              <a:t> "Quan ja som a la tardor, mengem castanyes de bo de bo“</a:t>
            </a:r>
          </a:p>
          <a:p>
            <a:pPr algn="r"/>
            <a:r>
              <a:rPr lang="ca-ES" sz="1000" i="1" dirty="0" smtClean="0">
                <a:cs typeface="Gautami" pitchFamily="2"/>
              </a:rPr>
              <a:t> </a:t>
            </a:r>
            <a:r>
              <a:rPr lang="ca-ES" sz="900" dirty="0" smtClean="0">
                <a:cs typeface="Gautami" pitchFamily="2"/>
              </a:rPr>
              <a:t>Refrany popular</a:t>
            </a:r>
            <a:endParaRPr lang="ca-ES" sz="900" dirty="0">
              <a:cs typeface="Gautami" pitchFamily="2"/>
            </a:endParaRPr>
          </a:p>
        </p:txBody>
      </p:sp>
      <p:sp>
        <p:nvSpPr>
          <p:cNvPr id="120" name="119 CuadroTexto"/>
          <p:cNvSpPr txBox="1"/>
          <p:nvPr/>
        </p:nvSpPr>
        <p:spPr>
          <a:xfrm>
            <a:off x="2168421" y="1714024"/>
            <a:ext cx="1621016" cy="4832092"/>
          </a:xfrm>
          <a:prstGeom prst="rect">
            <a:avLst/>
          </a:prstGeom>
          <a:noFill/>
        </p:spPr>
        <p:txBody>
          <a:bodyPr wrap="square" rtlCol="0">
            <a:spAutoFit/>
          </a:bodyPr>
          <a:lstStyle/>
          <a:p>
            <a:endParaRPr lang="ca-ES" sz="1100" dirty="0" smtClean="0">
              <a:cs typeface="Gautami" pitchFamily="2"/>
            </a:endParaRPr>
          </a:p>
          <a:p>
            <a:endParaRPr lang="ca-ES" sz="1100" dirty="0" smtClean="0">
              <a:cs typeface="Gautami" pitchFamily="2"/>
            </a:endParaRPr>
          </a:p>
          <a:p>
            <a:endParaRPr lang="ca-ES" sz="1100" dirty="0" smtClean="0">
              <a:cs typeface="Gautami" pitchFamily="2"/>
            </a:endParaRPr>
          </a:p>
          <a:p>
            <a:pPr algn="ctr"/>
            <a:r>
              <a:rPr lang="ca-ES" sz="1100" dirty="0" smtClean="0">
                <a:cs typeface="Gautami" pitchFamily="2"/>
              </a:rPr>
              <a:t>11.00 </a:t>
            </a:r>
            <a:r>
              <a:rPr lang="ca-ES" sz="1100" b="1" dirty="0" smtClean="0">
                <a:cs typeface="Gautami" pitchFamily="2"/>
              </a:rPr>
              <a:t>Baby </a:t>
            </a:r>
            <a:r>
              <a:rPr lang="ca-ES" sz="1100" b="1" dirty="0" err="1" smtClean="0">
                <a:cs typeface="Gautami" pitchFamily="2"/>
              </a:rPr>
              <a:t>Sensory</a:t>
            </a:r>
            <a:r>
              <a:rPr lang="ca-ES" sz="1100" b="1" dirty="0" smtClean="0">
                <a:cs typeface="Gautami" pitchFamily="2"/>
              </a:rPr>
              <a:t>    </a:t>
            </a:r>
          </a:p>
          <a:p>
            <a:pPr algn="ctr"/>
            <a:r>
              <a:rPr lang="ca-ES" sz="1100" dirty="0" smtClean="0">
                <a:cs typeface="Gautami" pitchFamily="2"/>
              </a:rPr>
              <a:t>(0-13m)</a:t>
            </a:r>
          </a:p>
          <a:p>
            <a:pPr algn="ctr"/>
            <a:endParaRPr lang="ca-ES" sz="1100" dirty="0" smtClean="0">
              <a:cs typeface="Gautami" pitchFamily="2"/>
            </a:endParaRPr>
          </a:p>
          <a:p>
            <a:pPr algn="ctr"/>
            <a:endParaRPr lang="ca-ES" sz="1100" dirty="0" smtClean="0">
              <a:cs typeface="Gautami" pitchFamily="2"/>
            </a:endParaRPr>
          </a:p>
          <a:p>
            <a:pPr algn="ctr"/>
            <a:r>
              <a:rPr lang="ca-ES" sz="1100" dirty="0" smtClean="0">
                <a:cs typeface="Gautami" pitchFamily="2"/>
              </a:rPr>
              <a:t>12:30  </a:t>
            </a:r>
            <a:r>
              <a:rPr lang="ca-ES" sz="1100" b="1" dirty="0" err="1" smtClean="0">
                <a:cs typeface="Gautami" pitchFamily="2"/>
              </a:rPr>
              <a:t>It’s</a:t>
            </a:r>
            <a:r>
              <a:rPr lang="ca-ES" sz="1100" b="1" dirty="0" smtClean="0">
                <a:cs typeface="Gautami" pitchFamily="2"/>
              </a:rPr>
              <a:t> time to play </a:t>
            </a:r>
          </a:p>
          <a:p>
            <a:pPr algn="ctr"/>
            <a:r>
              <a:rPr lang="ca-ES" sz="1100" dirty="0" smtClean="0">
                <a:cs typeface="Gautami" pitchFamily="2"/>
              </a:rPr>
              <a:t>(1 to 3 </a:t>
            </a:r>
            <a:r>
              <a:rPr lang="ca-ES" sz="1100" dirty="0" err="1" smtClean="0">
                <a:cs typeface="Gautami" pitchFamily="2"/>
              </a:rPr>
              <a:t>years</a:t>
            </a:r>
            <a:r>
              <a:rPr lang="ca-ES" sz="1100" dirty="0" smtClean="0">
                <a:cs typeface="Gautami" pitchFamily="2"/>
              </a:rPr>
              <a:t> </a:t>
            </a:r>
            <a:r>
              <a:rPr lang="ca-ES" sz="1100" dirty="0" err="1" smtClean="0">
                <a:cs typeface="Gautami" pitchFamily="2"/>
              </a:rPr>
              <a:t>old</a:t>
            </a:r>
            <a:r>
              <a:rPr lang="ca-ES" sz="1100" dirty="0" smtClean="0">
                <a:cs typeface="Gautami" pitchFamily="2"/>
              </a:rPr>
              <a:t>)</a:t>
            </a: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r>
              <a:rPr lang="ca-ES" sz="1100" dirty="0" smtClean="0">
                <a:cs typeface="Gautami" pitchFamily="2"/>
              </a:rPr>
              <a:t>16:00h </a:t>
            </a:r>
            <a:r>
              <a:rPr lang="ca-ES" sz="1100" b="1" dirty="0" err="1" smtClean="0">
                <a:cs typeface="Gautami" pitchFamily="2"/>
              </a:rPr>
              <a:t>It’s</a:t>
            </a:r>
            <a:r>
              <a:rPr lang="ca-ES" sz="1100" b="1" dirty="0" smtClean="0">
                <a:cs typeface="Gautami" pitchFamily="2"/>
              </a:rPr>
              <a:t> time to play</a:t>
            </a:r>
            <a:endParaRPr lang="ca-ES" sz="1100" dirty="0" smtClean="0">
              <a:cs typeface="Gautami" pitchFamily="2"/>
            </a:endParaRPr>
          </a:p>
          <a:p>
            <a:pPr algn="ctr"/>
            <a:r>
              <a:rPr lang="ca-ES" sz="1100" dirty="0" smtClean="0">
                <a:cs typeface="Gautami" pitchFamily="2"/>
              </a:rPr>
              <a:t>(1 to 3 </a:t>
            </a:r>
            <a:r>
              <a:rPr lang="ca-ES" sz="1100" dirty="0" err="1" smtClean="0">
                <a:cs typeface="Gautami" pitchFamily="2"/>
              </a:rPr>
              <a:t>years</a:t>
            </a:r>
            <a:r>
              <a:rPr lang="ca-ES" sz="1100" dirty="0" smtClean="0">
                <a:cs typeface="Gautami" pitchFamily="2"/>
              </a:rPr>
              <a:t> </a:t>
            </a:r>
            <a:r>
              <a:rPr lang="ca-ES" sz="1100" dirty="0" err="1" smtClean="0">
                <a:cs typeface="Gautami" pitchFamily="2"/>
              </a:rPr>
              <a:t>old</a:t>
            </a:r>
            <a:r>
              <a:rPr lang="ca-ES" sz="1100" dirty="0" smtClean="0">
                <a:cs typeface="Gautami" pitchFamily="2"/>
              </a:rPr>
              <a:t>)</a:t>
            </a:r>
          </a:p>
          <a:p>
            <a:pPr algn="ctr"/>
            <a:endParaRPr lang="ca-ES" sz="1100" dirty="0" smtClean="0">
              <a:cs typeface="Gautami" pitchFamily="2"/>
            </a:endParaRPr>
          </a:p>
          <a:p>
            <a:pPr algn="ctr"/>
            <a:r>
              <a:rPr lang="ca-ES" sz="1100" dirty="0" smtClean="0">
                <a:cs typeface="Gautami" pitchFamily="2"/>
              </a:rPr>
              <a:t>17:00 </a:t>
            </a:r>
            <a:r>
              <a:rPr lang="ca-ES" sz="1100" b="1" dirty="0" smtClean="0">
                <a:cs typeface="Gautami" pitchFamily="2"/>
              </a:rPr>
              <a:t>Baby </a:t>
            </a:r>
            <a:r>
              <a:rPr lang="ca-ES" sz="1100" b="1" dirty="0" err="1" smtClean="0">
                <a:cs typeface="Gautami" pitchFamily="2"/>
              </a:rPr>
              <a:t>Sensory</a:t>
            </a:r>
            <a:endParaRPr lang="ca-ES" sz="1100" b="1" dirty="0" smtClean="0">
              <a:cs typeface="Gautami" pitchFamily="2"/>
            </a:endParaRPr>
          </a:p>
          <a:p>
            <a:pPr algn="ctr"/>
            <a:r>
              <a:rPr lang="ca-ES" sz="1100" dirty="0" smtClean="0">
                <a:cs typeface="Gautami" pitchFamily="2"/>
              </a:rPr>
              <a:t>(0- 13m)</a:t>
            </a:r>
          </a:p>
          <a:p>
            <a:pPr algn="ctr"/>
            <a:endParaRPr lang="ca-ES" sz="1100" dirty="0" smtClean="0">
              <a:cs typeface="Gautami" pitchFamily="2"/>
            </a:endParaRPr>
          </a:p>
          <a:p>
            <a:pPr algn="ctr"/>
            <a:r>
              <a:rPr lang="ca-ES" sz="1100" dirty="0" smtClean="0">
                <a:cs typeface="Gautami" pitchFamily="2"/>
              </a:rPr>
              <a:t>18.15h  </a:t>
            </a:r>
            <a:r>
              <a:rPr lang="ca-ES" sz="1100" b="1" dirty="0" err="1" smtClean="0">
                <a:cs typeface="Gautami" pitchFamily="2"/>
              </a:rPr>
              <a:t>It´s</a:t>
            </a:r>
            <a:r>
              <a:rPr lang="ca-ES" sz="1100" b="1" dirty="0" smtClean="0">
                <a:cs typeface="Gautami" pitchFamily="2"/>
              </a:rPr>
              <a:t> time to play</a:t>
            </a:r>
          </a:p>
          <a:p>
            <a:pPr algn="ctr"/>
            <a:r>
              <a:rPr lang="ca-ES" sz="1100" dirty="0" smtClean="0">
                <a:cs typeface="Gautami" pitchFamily="2"/>
              </a:rPr>
              <a:t>(3 to 6 </a:t>
            </a:r>
            <a:r>
              <a:rPr lang="ca-ES" sz="1100" dirty="0" err="1" smtClean="0">
                <a:cs typeface="Gautami" pitchFamily="2"/>
              </a:rPr>
              <a:t>years</a:t>
            </a:r>
            <a:r>
              <a:rPr lang="ca-ES" sz="1100" dirty="0" smtClean="0">
                <a:cs typeface="Gautami" pitchFamily="2"/>
              </a:rPr>
              <a:t> </a:t>
            </a:r>
            <a:r>
              <a:rPr lang="ca-ES" sz="1100" dirty="0" err="1" smtClean="0">
                <a:cs typeface="Gautami" pitchFamily="2"/>
              </a:rPr>
              <a:t>old</a:t>
            </a:r>
            <a:r>
              <a:rPr lang="ca-ES" sz="1100" dirty="0" smtClean="0">
                <a:cs typeface="Gautami" pitchFamily="2"/>
              </a:rPr>
              <a:t>)</a:t>
            </a:r>
          </a:p>
          <a:p>
            <a:pPr algn="ctr"/>
            <a:endParaRPr lang="ca-ES" sz="1100" dirty="0" smtClean="0">
              <a:cs typeface="Gautami" pitchFamily="2"/>
            </a:endParaRPr>
          </a:p>
          <a:p>
            <a:pPr algn="ctr"/>
            <a:r>
              <a:rPr lang="ca-ES" sz="1100" dirty="0" smtClean="0">
                <a:cs typeface="Gautami" pitchFamily="2"/>
              </a:rPr>
              <a:t>19:15 </a:t>
            </a:r>
            <a:r>
              <a:rPr lang="ca-ES" sz="1100" b="1" dirty="0" smtClean="0">
                <a:cs typeface="Gautami" pitchFamily="2"/>
              </a:rPr>
              <a:t>Ioga embarassades</a:t>
            </a:r>
          </a:p>
          <a:p>
            <a:pPr algn="ctr"/>
            <a:r>
              <a:rPr lang="ca-ES" sz="1100" dirty="0" smtClean="0">
                <a:cs typeface="Gautami" pitchFamily="2"/>
              </a:rPr>
              <a:t>(fins les 20:30)</a:t>
            </a:r>
          </a:p>
          <a:p>
            <a:pPr algn="ctr"/>
            <a:endParaRPr lang="ca-ES" sz="1100" dirty="0" smtClean="0">
              <a:cs typeface="Gautami" pitchFamily="2"/>
            </a:endParaRPr>
          </a:p>
        </p:txBody>
      </p:sp>
      <p:sp>
        <p:nvSpPr>
          <p:cNvPr id="124" name="123 CuadroTexto"/>
          <p:cNvSpPr txBox="1"/>
          <p:nvPr/>
        </p:nvSpPr>
        <p:spPr>
          <a:xfrm>
            <a:off x="3777997" y="1720982"/>
            <a:ext cx="1621016" cy="4493538"/>
          </a:xfrm>
          <a:prstGeom prst="rect">
            <a:avLst/>
          </a:prstGeom>
          <a:noFill/>
        </p:spPr>
        <p:txBody>
          <a:bodyPr wrap="square" rtlCol="0">
            <a:spAutoFit/>
          </a:bodyPr>
          <a:lstStyle/>
          <a:p>
            <a:endParaRPr lang="ca-ES" sz="1100" dirty="0" smtClean="0">
              <a:cs typeface="Gautami" pitchFamily="2"/>
            </a:endParaRPr>
          </a:p>
          <a:p>
            <a:endParaRPr lang="ca-ES" sz="1100" dirty="0" smtClean="0">
              <a:cs typeface="Gautami" pitchFamily="2"/>
            </a:endParaRPr>
          </a:p>
          <a:p>
            <a:pPr algn="ctr"/>
            <a:r>
              <a:rPr lang="ca-ES" sz="1100" dirty="0" smtClean="0">
                <a:cs typeface="Gautami" pitchFamily="2"/>
              </a:rPr>
              <a:t>10.15 </a:t>
            </a:r>
            <a:r>
              <a:rPr lang="ca-ES" sz="1100" b="1" dirty="0" smtClean="0">
                <a:cs typeface="Gautami" pitchFamily="2"/>
              </a:rPr>
              <a:t>Ioga </a:t>
            </a:r>
            <a:r>
              <a:rPr lang="ca-ES" sz="1100" b="1" dirty="0" err="1" smtClean="0">
                <a:cs typeface="Gautami" pitchFamily="2"/>
              </a:rPr>
              <a:t>mares-bebés</a:t>
            </a:r>
            <a:r>
              <a:rPr lang="ca-ES" sz="1100" b="1" dirty="0" smtClean="0">
                <a:cs typeface="Gautami" pitchFamily="2"/>
              </a:rPr>
              <a:t>    </a:t>
            </a:r>
            <a:r>
              <a:rPr lang="ca-ES" sz="1100" dirty="0" smtClean="0">
                <a:cs typeface="Gautami" pitchFamily="2"/>
              </a:rPr>
              <a:t>       (0-13m)</a:t>
            </a:r>
          </a:p>
          <a:p>
            <a:pPr algn="ctr"/>
            <a:endParaRPr lang="ca-ES" sz="1100" dirty="0" smtClean="0">
              <a:cs typeface="Gautami" pitchFamily="2"/>
            </a:endParaRPr>
          </a:p>
          <a:p>
            <a:pPr algn="ctr"/>
            <a:endParaRPr lang="ca-ES" sz="1100" dirty="0" smtClean="0">
              <a:cs typeface="Gautami" pitchFamily="2"/>
            </a:endParaRPr>
          </a:p>
          <a:p>
            <a:pPr algn="ctr"/>
            <a:r>
              <a:rPr lang="ca-ES" sz="1100" dirty="0" smtClean="0">
                <a:cs typeface="Gautami" pitchFamily="2"/>
              </a:rPr>
              <a:t>11:45  </a:t>
            </a:r>
            <a:r>
              <a:rPr lang="ca-ES" sz="1100" b="1" dirty="0" smtClean="0">
                <a:cs typeface="Gautami" pitchFamily="2"/>
              </a:rPr>
              <a:t>Ioga en família </a:t>
            </a:r>
          </a:p>
          <a:p>
            <a:pPr algn="ctr"/>
            <a:r>
              <a:rPr lang="ca-ES" sz="1100" dirty="0" smtClean="0">
                <a:cs typeface="Gautami" pitchFamily="2"/>
              </a:rPr>
              <a:t>(1 a 3 anys)</a:t>
            </a: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r>
              <a:rPr lang="ca-ES" sz="1100" dirty="0" smtClean="0">
                <a:cs typeface="Gautami" pitchFamily="2"/>
              </a:rPr>
              <a:t>16:30:</a:t>
            </a:r>
            <a:r>
              <a:rPr lang="ca-ES" sz="1100" b="1" dirty="0" smtClean="0">
                <a:cs typeface="Gautami" pitchFamily="2"/>
              </a:rPr>
              <a:t>Música</a:t>
            </a:r>
            <a:r>
              <a:rPr lang="ca-ES" sz="1100" dirty="0" smtClean="0">
                <a:cs typeface="Gautami" pitchFamily="2"/>
              </a:rPr>
              <a:t> </a:t>
            </a:r>
          </a:p>
          <a:p>
            <a:pPr algn="ctr"/>
            <a:r>
              <a:rPr lang="ca-ES" sz="1100" dirty="0" smtClean="0">
                <a:cs typeface="Gautami" pitchFamily="2"/>
              </a:rPr>
              <a:t>(1 a 2 anys)</a:t>
            </a:r>
          </a:p>
          <a:p>
            <a:pPr algn="ctr"/>
            <a:endParaRPr lang="ca-ES" sz="1100" dirty="0" smtClean="0">
              <a:cs typeface="Gautami" pitchFamily="2"/>
            </a:endParaRPr>
          </a:p>
          <a:p>
            <a:pPr algn="ctr"/>
            <a:endParaRPr lang="ca-ES" sz="1100" dirty="0" smtClean="0">
              <a:cs typeface="Gautami" pitchFamily="2"/>
            </a:endParaRPr>
          </a:p>
          <a:p>
            <a:pPr algn="ctr"/>
            <a:r>
              <a:rPr lang="ca-ES" sz="1100" dirty="0" smtClean="0">
                <a:cs typeface="Gautami" pitchFamily="2"/>
              </a:rPr>
              <a:t>17:45  </a:t>
            </a:r>
            <a:r>
              <a:rPr lang="ca-ES" sz="1100" b="1" dirty="0" smtClean="0">
                <a:cs typeface="Gautami" pitchFamily="2"/>
              </a:rPr>
              <a:t>Música</a:t>
            </a:r>
            <a:r>
              <a:rPr lang="ca-ES" sz="1100" dirty="0" smtClean="0">
                <a:cs typeface="Gautami" pitchFamily="2"/>
              </a:rPr>
              <a:t> </a:t>
            </a:r>
          </a:p>
          <a:p>
            <a:pPr algn="ctr"/>
            <a:r>
              <a:rPr lang="ca-ES" sz="1100" dirty="0" smtClean="0">
                <a:cs typeface="Gautami" pitchFamily="2"/>
              </a:rPr>
              <a:t>(2 a 3 anys)</a:t>
            </a:r>
          </a:p>
          <a:p>
            <a:pPr algn="ctr"/>
            <a:endParaRPr lang="ca-ES" sz="1100" dirty="0" smtClean="0">
              <a:cs typeface="Gautami" pitchFamily="2"/>
            </a:endParaRPr>
          </a:p>
          <a:p>
            <a:pPr algn="ctr"/>
            <a:endParaRPr lang="ca-ES" sz="1100" dirty="0" smtClean="0">
              <a:cs typeface="Gautami" pitchFamily="2"/>
            </a:endParaRPr>
          </a:p>
          <a:p>
            <a:pPr algn="ctr"/>
            <a:r>
              <a:rPr lang="ca-ES" sz="1100" dirty="0" smtClean="0">
                <a:cs typeface="Gautami" pitchFamily="2"/>
              </a:rPr>
              <a:t>19:00  </a:t>
            </a:r>
            <a:r>
              <a:rPr lang="ca-ES" sz="1100" b="1" dirty="0" smtClean="0">
                <a:cs typeface="Gautami" pitchFamily="2"/>
              </a:rPr>
              <a:t>Gimnàstica suau </a:t>
            </a:r>
          </a:p>
          <a:p>
            <a:pPr algn="ctr"/>
            <a:r>
              <a:rPr lang="ca-ES" sz="1100" dirty="0" smtClean="0">
                <a:cs typeface="Gautami" pitchFamily="2"/>
              </a:rPr>
              <a:t>(mares, tietes, àvies,.. )</a:t>
            </a:r>
          </a:p>
        </p:txBody>
      </p:sp>
      <p:sp>
        <p:nvSpPr>
          <p:cNvPr id="132" name="131 CuadroTexto"/>
          <p:cNvSpPr txBox="1"/>
          <p:nvPr/>
        </p:nvSpPr>
        <p:spPr>
          <a:xfrm>
            <a:off x="5373613" y="1718216"/>
            <a:ext cx="1621016" cy="4832092"/>
          </a:xfrm>
          <a:prstGeom prst="rect">
            <a:avLst/>
          </a:prstGeom>
          <a:noFill/>
        </p:spPr>
        <p:txBody>
          <a:bodyPr wrap="square" rtlCol="0">
            <a:spAutoFit/>
          </a:bodyPr>
          <a:lstStyle/>
          <a:p>
            <a:pPr algn="ctr"/>
            <a:endParaRPr lang="ca-ES" sz="1100" i="1" dirty="0" smtClean="0">
              <a:cs typeface="Gautami" pitchFamily="2"/>
            </a:endParaRPr>
          </a:p>
          <a:p>
            <a:pPr algn="ctr"/>
            <a:endParaRPr lang="ca-ES" sz="1100" i="1" dirty="0" smtClean="0">
              <a:cs typeface="Gautami" pitchFamily="2"/>
            </a:endParaRPr>
          </a:p>
          <a:p>
            <a:pPr algn="ctr"/>
            <a:endParaRPr lang="ca-ES" sz="1100" i="1" dirty="0" smtClean="0">
              <a:cs typeface="Gautami" pitchFamily="2"/>
            </a:endParaRPr>
          </a:p>
          <a:p>
            <a:pPr algn="ctr"/>
            <a:endParaRPr lang="ca-ES" sz="1100" i="1" dirty="0" smtClean="0">
              <a:cs typeface="Gautami" pitchFamily="2"/>
            </a:endParaRPr>
          </a:p>
          <a:p>
            <a:pPr algn="ctr"/>
            <a:r>
              <a:rPr lang="ca-ES" sz="1100" i="1" dirty="0" smtClean="0">
                <a:cs typeface="Gautami" pitchFamily="2"/>
              </a:rPr>
              <a:t>11.00</a:t>
            </a:r>
            <a:r>
              <a:rPr lang="ca-ES" sz="1100" b="1" i="1" dirty="0" smtClean="0">
                <a:cs typeface="Gautami" pitchFamily="2"/>
              </a:rPr>
              <a:t> </a:t>
            </a:r>
            <a:r>
              <a:rPr lang="ca-ES" sz="1100" b="1" i="1" dirty="0" err="1" smtClean="0">
                <a:cs typeface="Gautami" pitchFamily="2"/>
              </a:rPr>
              <a:t>Toddler</a:t>
            </a:r>
            <a:r>
              <a:rPr lang="ca-ES" sz="1100" b="1" i="1" dirty="0" smtClean="0">
                <a:cs typeface="Gautami" pitchFamily="2"/>
              </a:rPr>
              <a:t> Sense</a:t>
            </a:r>
          </a:p>
          <a:p>
            <a:pPr algn="ctr"/>
            <a:r>
              <a:rPr lang="ca-ES" sz="1100" i="1" dirty="0" smtClean="0">
                <a:cs typeface="Gautami" pitchFamily="2"/>
              </a:rPr>
              <a:t>(1 to 3 </a:t>
            </a:r>
            <a:r>
              <a:rPr lang="ca-ES" sz="1100" i="1" dirty="0" err="1" smtClean="0">
                <a:cs typeface="Gautami" pitchFamily="2"/>
              </a:rPr>
              <a:t>years</a:t>
            </a:r>
            <a:r>
              <a:rPr lang="ca-ES" sz="1100" i="1" dirty="0" smtClean="0">
                <a:cs typeface="Gautami" pitchFamily="2"/>
              </a:rPr>
              <a:t> </a:t>
            </a:r>
            <a:r>
              <a:rPr lang="ca-ES" sz="1100" i="1" dirty="0" err="1" smtClean="0">
                <a:cs typeface="Gautami" pitchFamily="2"/>
              </a:rPr>
              <a:t>old</a:t>
            </a:r>
            <a:r>
              <a:rPr lang="ca-ES" sz="1100" i="1" dirty="0" smtClean="0">
                <a:cs typeface="Gautami" pitchFamily="2"/>
              </a:rPr>
              <a:t>)</a:t>
            </a: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r>
              <a:rPr lang="ca-ES" sz="1100" dirty="0" smtClean="0">
                <a:cs typeface="Gautami" pitchFamily="2"/>
              </a:rPr>
              <a:t>17:00: </a:t>
            </a:r>
            <a:r>
              <a:rPr lang="ca-ES" sz="1100" b="1" dirty="0" smtClean="0">
                <a:cs typeface="Gautami" pitchFamily="2"/>
              </a:rPr>
              <a:t>Juguem amb cançons</a:t>
            </a:r>
          </a:p>
          <a:p>
            <a:pPr algn="ctr"/>
            <a:r>
              <a:rPr lang="ca-ES" sz="1100" dirty="0" smtClean="0">
                <a:cs typeface="Gautami" pitchFamily="2"/>
              </a:rPr>
              <a:t>(3 a 5 anys) </a:t>
            </a:r>
          </a:p>
          <a:p>
            <a:pPr algn="ctr"/>
            <a:endParaRPr lang="ca-ES" sz="1100" dirty="0" smtClean="0">
              <a:cs typeface="Gautami" pitchFamily="2"/>
            </a:endParaRPr>
          </a:p>
          <a:p>
            <a:pPr algn="ctr"/>
            <a:r>
              <a:rPr lang="ca-ES" sz="1100" dirty="0" smtClean="0">
                <a:cs typeface="Gautami" pitchFamily="2"/>
              </a:rPr>
              <a:t>18:00  </a:t>
            </a:r>
            <a:r>
              <a:rPr lang="ca-ES" sz="1100" b="1" dirty="0" smtClean="0">
                <a:cs typeface="Gautami" pitchFamily="2"/>
              </a:rPr>
              <a:t>Ioga amb nens</a:t>
            </a:r>
            <a:r>
              <a:rPr lang="ca-ES" sz="1100" dirty="0" smtClean="0">
                <a:cs typeface="Gautami" pitchFamily="2"/>
              </a:rPr>
              <a:t> </a:t>
            </a:r>
          </a:p>
          <a:p>
            <a:pPr algn="ctr"/>
            <a:r>
              <a:rPr lang="ca-ES" sz="1100" dirty="0" smtClean="0">
                <a:cs typeface="Gautami" pitchFamily="2"/>
              </a:rPr>
              <a:t>( 1 a 3 i 3 a 6 anys)</a:t>
            </a:r>
          </a:p>
          <a:p>
            <a:pPr algn="ctr"/>
            <a:endParaRPr lang="ca-ES" sz="1100" dirty="0" smtClean="0">
              <a:cs typeface="Gautami" pitchFamily="2"/>
            </a:endParaRPr>
          </a:p>
          <a:p>
            <a:pPr algn="ctr"/>
            <a:r>
              <a:rPr lang="ca-ES" sz="1100" dirty="0" smtClean="0">
                <a:cs typeface="Gautami" pitchFamily="2"/>
              </a:rPr>
              <a:t>19:15 </a:t>
            </a:r>
            <a:r>
              <a:rPr lang="ca-ES" sz="1100" b="1" dirty="0" smtClean="0">
                <a:cs typeface="Gautami" pitchFamily="2"/>
              </a:rPr>
              <a:t>Ioga </a:t>
            </a:r>
            <a:r>
              <a:rPr lang="ca-ES" sz="1100" b="1" dirty="0" err="1" smtClean="0">
                <a:cs typeface="Gautami" pitchFamily="2"/>
              </a:rPr>
              <a:t>Kundalini</a:t>
            </a:r>
            <a:endParaRPr lang="ca-ES" sz="1100" b="1" dirty="0" smtClean="0">
              <a:cs typeface="Gautami" pitchFamily="2"/>
            </a:endParaRPr>
          </a:p>
          <a:p>
            <a:pPr algn="ctr"/>
            <a:r>
              <a:rPr lang="ca-ES" sz="1100" dirty="0" smtClean="0">
                <a:cs typeface="Gautami" pitchFamily="2"/>
              </a:rPr>
              <a:t>(</a:t>
            </a:r>
            <a:r>
              <a:rPr lang="ca-ES" sz="1100" dirty="0" smtClean="0">
                <a:cs typeface="Gautami" pitchFamily="2"/>
              </a:rPr>
              <a:t>per a tothom)</a:t>
            </a:r>
            <a:endParaRPr lang="ca-ES" sz="1100" dirty="0" smtClean="0">
              <a:cs typeface="Gautami" pitchFamily="2"/>
            </a:endParaRPr>
          </a:p>
          <a:p>
            <a:endParaRPr lang="ca-ES" sz="1100" dirty="0" smtClean="0">
              <a:cs typeface="Gautami" pitchFamily="2"/>
            </a:endParaRPr>
          </a:p>
        </p:txBody>
      </p:sp>
      <p:sp>
        <p:nvSpPr>
          <p:cNvPr id="136" name="135 CuadroTexto"/>
          <p:cNvSpPr txBox="1"/>
          <p:nvPr/>
        </p:nvSpPr>
        <p:spPr>
          <a:xfrm>
            <a:off x="6983432" y="1720982"/>
            <a:ext cx="1621016" cy="3139321"/>
          </a:xfrm>
          <a:prstGeom prst="rect">
            <a:avLst/>
          </a:prstGeom>
          <a:noFill/>
        </p:spPr>
        <p:txBody>
          <a:bodyPr wrap="square" rtlCol="0">
            <a:spAutoFit/>
          </a:bodyPr>
          <a:lstStyle/>
          <a:p>
            <a:endParaRPr lang="ca-ES" sz="1100" dirty="0" smtClean="0">
              <a:cs typeface="Gautami" pitchFamily="2"/>
            </a:endParaRPr>
          </a:p>
          <a:p>
            <a:endParaRPr lang="ca-ES" sz="1100" dirty="0" smtClean="0">
              <a:cs typeface="Gautami" pitchFamily="2"/>
            </a:endParaRPr>
          </a:p>
          <a:p>
            <a:r>
              <a:rPr lang="ca-ES" sz="1100" dirty="0" smtClean="0">
                <a:cs typeface="Gautami" pitchFamily="2"/>
              </a:rPr>
              <a:t>Especial 18 novembre</a:t>
            </a:r>
          </a:p>
          <a:p>
            <a:r>
              <a:rPr lang="ca-ES" sz="1100" dirty="0" smtClean="0">
                <a:cs typeface="Gautami" pitchFamily="2"/>
              </a:rPr>
              <a:t>10:30  </a:t>
            </a:r>
            <a:r>
              <a:rPr lang="ca-ES" sz="1100" b="1" dirty="0" smtClean="0">
                <a:cs typeface="Gautami" pitchFamily="2"/>
              </a:rPr>
              <a:t>xerrada primers auxilis, seguretat infantil</a:t>
            </a:r>
          </a:p>
          <a:p>
            <a:endParaRPr lang="ca-ES" sz="1100" dirty="0" smtClean="0">
              <a:cs typeface="Gautami" pitchFamily="2"/>
            </a:endParaRPr>
          </a:p>
          <a:p>
            <a:endParaRPr lang="ca-ES" sz="1100" b="1" dirty="0" smtClean="0">
              <a:cs typeface="Gautami" pitchFamily="2"/>
            </a:endParaRPr>
          </a:p>
          <a:p>
            <a:pPr algn="ctr"/>
            <a:r>
              <a:rPr lang="ca-ES" sz="1100" dirty="0" smtClean="0">
                <a:cs typeface="Gautami" pitchFamily="2"/>
              </a:rPr>
              <a:t>12:00 </a:t>
            </a:r>
            <a:r>
              <a:rPr lang="ca-ES" sz="1100" b="1" dirty="0" smtClean="0">
                <a:cs typeface="Gautami" pitchFamily="2"/>
              </a:rPr>
              <a:t>Gimnàstica suau. </a:t>
            </a:r>
            <a:r>
              <a:rPr lang="ca-ES" sz="1100" b="1" dirty="0" err="1" smtClean="0">
                <a:cs typeface="Gautami" pitchFamily="2"/>
              </a:rPr>
              <a:t>Hipopressius</a:t>
            </a:r>
            <a:endParaRPr lang="ca-ES" sz="1100" b="1"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r>
              <a:rPr lang="ca-ES" sz="1100" dirty="0" smtClean="0">
                <a:cs typeface="Gautami" pitchFamily="2"/>
              </a:rPr>
              <a:t>14:00 a 16:00</a:t>
            </a:r>
          </a:p>
          <a:p>
            <a:pPr algn="ctr"/>
            <a:r>
              <a:rPr lang="ca-ES" sz="1100" b="1" dirty="0" smtClean="0">
                <a:cs typeface="Gautami" pitchFamily="2"/>
              </a:rPr>
              <a:t>Escola    de pares i mares (amb dinar)</a:t>
            </a:r>
          </a:p>
          <a:p>
            <a:endParaRPr lang="ca-ES" sz="1100" dirty="0" smtClean="0">
              <a:cs typeface="Gautami" pitchFamily="2"/>
            </a:endParaRPr>
          </a:p>
          <a:p>
            <a:endParaRPr lang="ca-ES" sz="1100" dirty="0" smtClean="0">
              <a:cs typeface="Gautami" pitchFamily="2"/>
            </a:endParaRPr>
          </a:p>
          <a:p>
            <a:endParaRPr lang="ca-ES" sz="1100" dirty="0" smtClean="0">
              <a:cs typeface="Gautami" pitchFamily="2"/>
            </a:endParaRPr>
          </a:p>
        </p:txBody>
      </p:sp>
      <p:sp>
        <p:nvSpPr>
          <p:cNvPr id="138" name="137 CuadroTexto"/>
          <p:cNvSpPr txBox="1"/>
          <p:nvPr/>
        </p:nvSpPr>
        <p:spPr>
          <a:xfrm>
            <a:off x="7020272" y="4221088"/>
            <a:ext cx="1542731" cy="3647152"/>
          </a:xfrm>
          <a:prstGeom prst="rect">
            <a:avLst/>
          </a:prstGeom>
          <a:noFill/>
        </p:spPr>
        <p:txBody>
          <a:bodyPr wrap="square" rtlCol="0">
            <a:spAutoFit/>
          </a:bodyPr>
          <a:lstStyle/>
          <a:p>
            <a:pPr algn="ctr"/>
            <a:r>
              <a:rPr lang="ca-ES" sz="1100" dirty="0" smtClean="0">
                <a:cs typeface="Gautami" pitchFamily="2"/>
              </a:rPr>
              <a:t>17:30 </a:t>
            </a:r>
            <a:r>
              <a:rPr lang="ca-ES" sz="1100" b="1" dirty="0" smtClean="0">
                <a:cs typeface="Gautami" pitchFamily="2"/>
              </a:rPr>
              <a:t>Diversió en família </a:t>
            </a:r>
            <a:r>
              <a:rPr lang="ca-ES" sz="1100" dirty="0" smtClean="0">
                <a:cs typeface="Gautami" pitchFamily="2"/>
              </a:rPr>
              <a:t>(+ de 2 anys)</a:t>
            </a:r>
          </a:p>
          <a:p>
            <a:pPr algn="ctr"/>
            <a:endParaRPr lang="ca-ES" sz="1100" dirty="0" smtClean="0">
              <a:cs typeface="Gautami" pitchFamily="2"/>
            </a:endParaRPr>
          </a:p>
          <a:p>
            <a:pPr algn="ctr"/>
            <a:r>
              <a:rPr lang="ca-ES" sz="1100" dirty="0" smtClean="0">
                <a:cs typeface="Gautami" pitchFamily="2"/>
              </a:rPr>
              <a:t>Especial dia 11 </a:t>
            </a:r>
          </a:p>
          <a:p>
            <a:pPr algn="ctr"/>
            <a:r>
              <a:rPr lang="ca-ES" sz="1100" dirty="0" smtClean="0">
                <a:cs typeface="Gautami" pitchFamily="2"/>
              </a:rPr>
              <a:t>18.00-19:30</a:t>
            </a:r>
          </a:p>
          <a:p>
            <a:pPr algn="ctr"/>
            <a:r>
              <a:rPr lang="ca-ES" sz="1100" b="1" dirty="0" smtClean="0">
                <a:cs typeface="Gautami" pitchFamily="2"/>
              </a:rPr>
              <a:t>“Reflexologia pels</a:t>
            </a:r>
          </a:p>
          <a:p>
            <a:pPr algn="ctr"/>
            <a:r>
              <a:rPr lang="ca-ES" sz="1100" b="1" dirty="0" smtClean="0">
                <a:cs typeface="Gautami" pitchFamily="2"/>
              </a:rPr>
              <a:t>mocs, tos, ...”</a:t>
            </a:r>
          </a:p>
          <a:p>
            <a:pPr algn="ctr"/>
            <a:endParaRPr lang="ca-ES" sz="1100" b="1" dirty="0" smtClean="0">
              <a:cs typeface="Gautami" pitchFamily="2"/>
            </a:endParaRPr>
          </a:p>
          <a:p>
            <a:pPr algn="ctr"/>
            <a:r>
              <a:rPr lang="ca-ES" sz="1100" dirty="0" smtClean="0">
                <a:cs typeface="Gautami" pitchFamily="2"/>
              </a:rPr>
              <a:t>Especial dia 18</a:t>
            </a:r>
          </a:p>
          <a:p>
            <a:pPr algn="ctr"/>
            <a:r>
              <a:rPr lang="ca-ES" sz="1100" b="1" dirty="0" smtClean="0">
                <a:cs typeface="Gautami" pitchFamily="2"/>
              </a:rPr>
              <a:t>Xerrada “El son dels petits” </a:t>
            </a:r>
            <a:r>
              <a:rPr lang="ca-ES" sz="1100" dirty="0" smtClean="0">
                <a:cs typeface="Gautami" pitchFamily="2"/>
              </a:rPr>
              <a:t> a les  17:30</a:t>
            </a:r>
            <a:endParaRPr lang="ca-ES" sz="1100" b="1"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pPr algn="ctr"/>
            <a:endParaRPr lang="ca-ES" sz="1100" dirty="0" smtClean="0">
              <a:cs typeface="Gautami" pitchFamily="2"/>
            </a:endParaRPr>
          </a:p>
          <a:p>
            <a:endParaRPr lang="ca-ES" sz="1100" dirty="0" smtClean="0">
              <a:cs typeface="Gautami" pitchFamily="2"/>
            </a:endParaRPr>
          </a:p>
          <a:p>
            <a:endParaRPr lang="ca-ES" sz="1100" dirty="0" smtClean="0">
              <a:cs typeface="Gautami" pitchFamily="2"/>
            </a:endParaRPr>
          </a:p>
          <a:p>
            <a:endParaRPr lang="ca-ES" sz="1100" dirty="0" smtClean="0">
              <a:cs typeface="Gautami" pitchFamily="2"/>
            </a:endParaRPr>
          </a:p>
        </p:txBody>
      </p:sp>
      <p:sp>
        <p:nvSpPr>
          <p:cNvPr id="139" name="138 Rectángulo"/>
          <p:cNvSpPr/>
          <p:nvPr/>
        </p:nvSpPr>
        <p:spPr>
          <a:xfrm>
            <a:off x="467544" y="1628800"/>
            <a:ext cx="8064896" cy="47525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4" name="143 Rectángulo"/>
          <p:cNvSpPr/>
          <p:nvPr/>
        </p:nvSpPr>
        <p:spPr>
          <a:xfrm>
            <a:off x="467544" y="3429000"/>
            <a:ext cx="8064896" cy="7200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100"/>
          </a:p>
        </p:txBody>
      </p:sp>
      <p:sp>
        <p:nvSpPr>
          <p:cNvPr id="146" name="145 Rectángulo"/>
          <p:cNvSpPr/>
          <p:nvPr/>
        </p:nvSpPr>
        <p:spPr>
          <a:xfrm>
            <a:off x="5399025" y="1628800"/>
            <a:ext cx="1584176" cy="47525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098" name="Picture 2" descr="http://2.bp.blogspot.com/_oJuQVWmMIHI/TNe3-DC6pwI/AAAAAAAAAEQ/ws7J35Mm7cE/s1600/castanyes.jpg"/>
          <p:cNvPicPr>
            <a:picLocks noChangeAspect="1" noChangeArrowheads="1"/>
          </p:cNvPicPr>
          <p:nvPr/>
        </p:nvPicPr>
        <p:blipFill>
          <a:blip r:embed="rId3" cstate="print"/>
          <a:srcRect/>
          <a:stretch>
            <a:fillRect/>
          </a:stretch>
        </p:blipFill>
        <p:spPr bwMode="auto">
          <a:xfrm>
            <a:off x="7921462" y="188640"/>
            <a:ext cx="997093" cy="658081"/>
          </a:xfrm>
          <a:prstGeom prst="rect">
            <a:avLst/>
          </a:prstGeom>
          <a:noFill/>
        </p:spPr>
      </p:pic>
      <p:sp>
        <p:nvSpPr>
          <p:cNvPr id="25" name="24 Elipse"/>
          <p:cNvSpPr/>
          <p:nvPr/>
        </p:nvSpPr>
        <p:spPr>
          <a:xfrm>
            <a:off x="6960139" y="4688761"/>
            <a:ext cx="1584176" cy="7920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25 Elipse"/>
          <p:cNvSpPr/>
          <p:nvPr/>
        </p:nvSpPr>
        <p:spPr>
          <a:xfrm>
            <a:off x="6970039" y="5517232"/>
            <a:ext cx="1584176" cy="7920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22 Elipse"/>
          <p:cNvSpPr/>
          <p:nvPr/>
        </p:nvSpPr>
        <p:spPr>
          <a:xfrm>
            <a:off x="6948264" y="1916832"/>
            <a:ext cx="1584176" cy="86409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93 Imagen" descr="logo MPP.jpg"/>
          <p:cNvPicPr>
            <a:picLocks noChangeAspect="1"/>
          </p:cNvPicPr>
          <p:nvPr/>
        </p:nvPicPr>
        <p:blipFill>
          <a:blip r:embed="rId2" cstate="print"/>
          <a:stretch>
            <a:fillRect/>
          </a:stretch>
        </p:blipFill>
        <p:spPr>
          <a:xfrm>
            <a:off x="177044" y="260648"/>
            <a:ext cx="2071702" cy="444807"/>
          </a:xfrm>
          <a:prstGeom prst="rect">
            <a:avLst/>
          </a:prstGeom>
        </p:spPr>
      </p:pic>
      <p:sp>
        <p:nvSpPr>
          <p:cNvPr id="25" name="24 CuadroTexto"/>
          <p:cNvSpPr txBox="1"/>
          <p:nvPr/>
        </p:nvSpPr>
        <p:spPr>
          <a:xfrm>
            <a:off x="467544" y="908719"/>
            <a:ext cx="8280920" cy="5678478"/>
          </a:xfrm>
          <a:prstGeom prst="rect">
            <a:avLst/>
          </a:prstGeom>
          <a:noFill/>
        </p:spPr>
        <p:txBody>
          <a:bodyPr wrap="square" rtlCol="0">
            <a:spAutoFit/>
          </a:bodyPr>
          <a:lstStyle/>
          <a:p>
            <a:r>
              <a:rPr lang="ca-ES" sz="1100" b="1" i="1" dirty="0" smtClean="0"/>
              <a:t>Psicomotricitat i </a:t>
            </a:r>
            <a:r>
              <a:rPr lang="ca-ES" sz="1100" b="1" i="1" dirty="0" err="1" smtClean="0"/>
              <a:t>psico-música</a:t>
            </a:r>
            <a:r>
              <a:rPr lang="ca-ES" sz="1100" b="1" i="1" dirty="0" smtClean="0"/>
              <a:t>  (de 0 a 3 anys)</a:t>
            </a:r>
            <a:endParaRPr lang="ca-ES" sz="1100" i="1" dirty="0" smtClean="0"/>
          </a:p>
          <a:p>
            <a:r>
              <a:rPr lang="ca-ES" sz="1100" dirty="0" smtClean="0"/>
              <a:t>Activitat que estimula la psicomotricitat del nadó a partir del joc i la música. Activitat d’1h setmanal i un cost de 45€.</a:t>
            </a:r>
          </a:p>
          <a:p>
            <a:pPr fontAlgn="base"/>
            <a:endParaRPr lang="es-ES" sz="1100" b="1" i="1" dirty="0" smtClean="0"/>
          </a:p>
          <a:p>
            <a:r>
              <a:rPr lang="ca-ES" sz="1100" b="1" i="1" dirty="0" err="1" smtClean="0"/>
              <a:t>Baby</a:t>
            </a:r>
            <a:r>
              <a:rPr lang="ca-ES" sz="1100" b="1" i="1" dirty="0" smtClean="0"/>
              <a:t> </a:t>
            </a:r>
            <a:r>
              <a:rPr lang="ca-ES" sz="1100" b="1" i="1" dirty="0" err="1" smtClean="0"/>
              <a:t>Sensory</a:t>
            </a:r>
            <a:r>
              <a:rPr lang="ca-ES" sz="1100" b="1" i="1" dirty="0" smtClean="0"/>
              <a:t> (de 0 a 13 m).</a:t>
            </a:r>
          </a:p>
          <a:p>
            <a:r>
              <a:rPr lang="ca-ES" sz="1100" dirty="0" smtClean="0"/>
              <a:t>Activitat d’estimulació sensorial que desenvolupa l’aprenentatge del nadó. Grups en anglès i castellà. Activitat d’1h setmanal i un cost de 50€.</a:t>
            </a:r>
          </a:p>
          <a:p>
            <a:pPr lvl="2"/>
            <a:endParaRPr lang="ca-ES" sz="1100" i="1" dirty="0" smtClean="0"/>
          </a:p>
          <a:p>
            <a:r>
              <a:rPr lang="ca-ES" sz="1100" b="1" i="1" dirty="0" err="1" smtClean="0"/>
              <a:t>It’s</a:t>
            </a:r>
            <a:r>
              <a:rPr lang="ca-ES" sz="1100" b="1" i="1" dirty="0" smtClean="0"/>
              <a:t> time to play (d’1 a 3 anys i de 3 a 6 anys).</a:t>
            </a:r>
          </a:p>
          <a:p>
            <a:r>
              <a:rPr lang="ca-ES" sz="1100" dirty="0" smtClean="0"/>
              <a:t>Explicarem contes, rimes tradicionals, cançons i jocs en anglès mentre ens divertim amb els nostres pares. Preu 12€ sessió aïllada i 45€ les 4 sessions.</a:t>
            </a:r>
          </a:p>
          <a:p>
            <a:endParaRPr lang="ca-ES" sz="1100" b="1" i="1" dirty="0" smtClean="0"/>
          </a:p>
          <a:p>
            <a:r>
              <a:rPr lang="ca-ES" sz="1100" b="1" i="1" dirty="0" err="1" smtClean="0"/>
              <a:t>Toddler</a:t>
            </a:r>
            <a:r>
              <a:rPr lang="ca-ES" sz="1100" b="1" i="1" dirty="0" smtClean="0"/>
              <a:t> sense (1 to 3 </a:t>
            </a:r>
            <a:r>
              <a:rPr lang="ca-ES" sz="1100" b="1" i="1" dirty="0" err="1" smtClean="0"/>
              <a:t>years</a:t>
            </a:r>
            <a:r>
              <a:rPr lang="ca-ES" sz="1100" b="1" i="1" dirty="0" smtClean="0"/>
              <a:t> </a:t>
            </a:r>
            <a:r>
              <a:rPr lang="ca-ES" sz="1100" b="1" i="1" dirty="0" err="1" smtClean="0"/>
              <a:t>old</a:t>
            </a:r>
            <a:r>
              <a:rPr lang="ca-ES" sz="1100" b="1" i="1" dirty="0" smtClean="0"/>
              <a:t>).</a:t>
            </a:r>
          </a:p>
          <a:p>
            <a:r>
              <a:rPr lang="ca-ES" sz="1100" dirty="0" smtClean="0"/>
              <a:t>És la continuïtat de </a:t>
            </a:r>
            <a:r>
              <a:rPr lang="ca-ES" sz="1100" i="1" dirty="0" smtClean="0"/>
              <a:t>Baby </a:t>
            </a:r>
            <a:r>
              <a:rPr lang="ca-ES" sz="1100" i="1" dirty="0" err="1" smtClean="0"/>
              <a:t>Sensory</a:t>
            </a:r>
            <a:r>
              <a:rPr lang="ca-ES" sz="1100" i="1" dirty="0" smtClean="0"/>
              <a:t>.</a:t>
            </a:r>
            <a:r>
              <a:rPr lang="ca-ES" sz="1100" dirty="0" smtClean="0"/>
              <a:t> Pensat per aprendre jugant. Usem cançons, jocs, descobrim coses noves a través del moviment i les aventures. Activitat en anglès.  50€.</a:t>
            </a:r>
          </a:p>
          <a:p>
            <a:endParaRPr lang="ca-ES" sz="1100" i="1" dirty="0" smtClean="0"/>
          </a:p>
          <a:p>
            <a:r>
              <a:rPr lang="ca-ES" sz="1100" b="1" i="1" dirty="0" smtClean="0"/>
              <a:t>Ioga per a embarassades.</a:t>
            </a:r>
          </a:p>
          <a:p>
            <a:r>
              <a:rPr lang="ca-ES" sz="1100" dirty="0" smtClean="0"/>
              <a:t>El ioga aporta una gran sensació de benestar i ens ajuda a reduir l'estrès. La mare podrà preparar-se per gaudir d’un embaràs més conscient i una bona recuperació després del naixement. Activitat d’1h setmanal i un cost de 45€.</a:t>
            </a:r>
          </a:p>
          <a:p>
            <a:endParaRPr lang="ca-ES" sz="1100" dirty="0" smtClean="0"/>
          </a:p>
          <a:p>
            <a:r>
              <a:rPr lang="ca-ES" sz="1100" b="1" i="1" dirty="0" smtClean="0"/>
              <a:t>Ioga mares i bebès (1m a 12m).</a:t>
            </a:r>
          </a:p>
          <a:p>
            <a:r>
              <a:rPr lang="ca-ES" sz="1100" dirty="0" smtClean="0"/>
              <a:t> Una dolça descoberta del ioga per compartir amb el teu nadó</a:t>
            </a:r>
            <a:r>
              <a:rPr lang="ca-ES" sz="1100" b="1" i="1" dirty="0" smtClean="0"/>
              <a:t>.</a:t>
            </a:r>
            <a:r>
              <a:rPr lang="ca-ES" sz="1100" i="1" dirty="0" smtClean="0"/>
              <a:t> </a:t>
            </a:r>
            <a:r>
              <a:rPr lang="ca-ES" sz="1100" dirty="0" smtClean="0"/>
              <a:t>.Activitat d’1h setmanal i un cost de 50€.</a:t>
            </a:r>
          </a:p>
          <a:p>
            <a:endParaRPr lang="ca-ES" sz="1100" b="1" i="1" dirty="0" smtClean="0"/>
          </a:p>
          <a:p>
            <a:r>
              <a:rPr lang="ca-ES" sz="1100" b="1" i="1" dirty="0" smtClean="0"/>
              <a:t>Música ( d’1 a 3 anys) .</a:t>
            </a:r>
            <a:r>
              <a:rPr lang="ca-ES" sz="1100" i="1" dirty="0" smtClean="0"/>
              <a:t> </a:t>
            </a:r>
          </a:p>
          <a:p>
            <a:r>
              <a:rPr lang="ca-ES" sz="1100" dirty="0" smtClean="0"/>
              <a:t>Activitat on la música, la descoberta dels instruments i els jocs de falda son l’eix de l'estimulació  del nen </a:t>
            </a:r>
            <a:r>
              <a:rPr lang="ca-ES" sz="1100" i="1" dirty="0" smtClean="0"/>
              <a:t>. </a:t>
            </a:r>
            <a:r>
              <a:rPr lang="ca-ES" sz="1100" dirty="0" smtClean="0"/>
              <a:t>Activitat d’1h setmanal i un cost de 45€.</a:t>
            </a:r>
          </a:p>
          <a:p>
            <a:endParaRPr lang="ca-ES" sz="1100" b="1" dirty="0" smtClean="0"/>
          </a:p>
          <a:p>
            <a:r>
              <a:rPr lang="ca-ES" sz="1100" b="1" dirty="0" smtClean="0"/>
              <a:t>Juguem amb </a:t>
            </a:r>
            <a:r>
              <a:rPr lang="ca-ES" sz="1100" b="1" i="1" dirty="0" smtClean="0"/>
              <a:t>cançons (de 3 a 5 anys)</a:t>
            </a:r>
          </a:p>
          <a:p>
            <a:r>
              <a:rPr lang="ca-ES" sz="1100" dirty="0" smtClean="0"/>
              <a:t> Activitats  amb balls, fet i amagar, rotllanes, cordes i jocs relacionats amb la música . Activitat de 40 minuts setmanal i un cost de 38€.</a:t>
            </a:r>
          </a:p>
          <a:p>
            <a:endParaRPr lang="ca-ES" sz="1100" b="1" i="1" dirty="0" smtClean="0"/>
          </a:p>
          <a:p>
            <a:r>
              <a:rPr lang="ca-ES" sz="1100" b="1" i="1" dirty="0" smtClean="0"/>
              <a:t>Dansa ventre , sevillanes i </a:t>
            </a:r>
            <a:r>
              <a:rPr lang="ca-ES" sz="1100" b="1" i="1" dirty="0" err="1" smtClean="0"/>
              <a:t>bollywood</a:t>
            </a:r>
            <a:r>
              <a:rPr lang="ca-ES" sz="1100" b="1" i="1" dirty="0" smtClean="0"/>
              <a:t> (nenes a partir de 3 anys</a:t>
            </a:r>
            <a:r>
              <a:rPr lang="ca-ES" sz="1100" dirty="0" smtClean="0"/>
              <a:t>.)</a:t>
            </a:r>
          </a:p>
          <a:p>
            <a:r>
              <a:rPr lang="ca-ES" sz="1100" dirty="0" smtClean="0"/>
              <a:t>Descobreix la dansa del ventre d'una manera lúdica, amb coreografies i mocadors.  Activitat d'una hora setmanal amb un cost de  45€/m</a:t>
            </a:r>
            <a:r>
              <a:rPr lang="ca-ES" sz="1100" i="1" dirty="0" smtClean="0"/>
              <a:t>.        </a:t>
            </a:r>
            <a:r>
              <a:rPr lang="ca-ES" sz="1100" b="1" i="1" dirty="0" smtClean="0"/>
              <a:t>                                                            </a:t>
            </a:r>
          </a:p>
          <a:p>
            <a:pPr lvl="2"/>
            <a:r>
              <a:rPr lang="es-ES" sz="1100" b="1" i="1" dirty="0" smtClean="0"/>
              <a:t/>
            </a:r>
            <a:br>
              <a:rPr lang="es-ES" sz="1100" b="1" i="1" dirty="0" smtClean="0"/>
            </a:br>
            <a:endParaRPr lang="es-ES" sz="1100" i="1"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93 Imagen" descr="logo MPP.jpg"/>
          <p:cNvPicPr>
            <a:picLocks noChangeAspect="1"/>
          </p:cNvPicPr>
          <p:nvPr/>
        </p:nvPicPr>
        <p:blipFill>
          <a:blip r:embed="rId2" cstate="print"/>
          <a:stretch>
            <a:fillRect/>
          </a:stretch>
        </p:blipFill>
        <p:spPr>
          <a:xfrm>
            <a:off x="177044" y="260648"/>
            <a:ext cx="2071702" cy="444807"/>
          </a:xfrm>
          <a:prstGeom prst="rect">
            <a:avLst/>
          </a:prstGeom>
        </p:spPr>
      </p:pic>
      <p:sp>
        <p:nvSpPr>
          <p:cNvPr id="25" name="24 CuadroTexto"/>
          <p:cNvSpPr txBox="1"/>
          <p:nvPr/>
        </p:nvSpPr>
        <p:spPr>
          <a:xfrm>
            <a:off x="467544" y="764704"/>
            <a:ext cx="8280920" cy="5847755"/>
          </a:xfrm>
          <a:prstGeom prst="rect">
            <a:avLst/>
          </a:prstGeom>
          <a:noFill/>
        </p:spPr>
        <p:txBody>
          <a:bodyPr wrap="square" rtlCol="0">
            <a:spAutoFit/>
          </a:bodyPr>
          <a:lstStyle/>
          <a:p>
            <a:r>
              <a:rPr lang="ca-ES" sz="1100" b="1" i="1" dirty="0" smtClean="0"/>
              <a:t>                                                         </a:t>
            </a:r>
            <a:endParaRPr lang="ca-ES" sz="1100" i="1" dirty="0" smtClean="0"/>
          </a:p>
          <a:p>
            <a:r>
              <a:rPr lang="ca-ES" sz="1100" b="1" i="1" dirty="0" smtClean="0"/>
              <a:t>Ioga amb nens (de 1 a 3 anys i de  3 a 6 anys)</a:t>
            </a:r>
          </a:p>
          <a:p>
            <a:r>
              <a:rPr lang="ca-ES" sz="1100" dirty="0" smtClean="0"/>
              <a:t>Taller de ioga que combina la relaxació, els exercicis de ioga i la respiració amb  família</a:t>
            </a:r>
            <a:r>
              <a:rPr lang="ca-ES" sz="1100" b="1" i="1" dirty="0" smtClean="0"/>
              <a:t>. </a:t>
            </a:r>
            <a:r>
              <a:rPr lang="ca-ES" sz="1100" dirty="0" smtClean="0"/>
              <a:t>Primer i tercer dijous del mes, grup 1 a 3 anys i segon i quart dijous del mes, grup de 3 a 6 anys. </a:t>
            </a:r>
          </a:p>
          <a:p>
            <a:endParaRPr lang="ca-ES" sz="1100" b="1" i="1" dirty="0" smtClean="0"/>
          </a:p>
          <a:p>
            <a:r>
              <a:rPr lang="ca-ES" sz="1100" b="1" i="1" dirty="0" err="1" smtClean="0"/>
              <a:t>Gimàstica</a:t>
            </a:r>
            <a:r>
              <a:rPr lang="ca-ES" sz="1100" b="1" i="1" dirty="0" smtClean="0"/>
              <a:t> suau.  </a:t>
            </a:r>
            <a:r>
              <a:rPr lang="ca-ES" sz="1100" b="1" i="1" dirty="0" err="1" smtClean="0"/>
              <a:t>Hipopressius</a:t>
            </a:r>
            <a:r>
              <a:rPr lang="ca-ES" sz="1100" b="1" i="1" dirty="0" smtClean="0"/>
              <a:t>.</a:t>
            </a:r>
          </a:p>
          <a:p>
            <a:r>
              <a:rPr lang="ca-ES" sz="1100" dirty="0" smtClean="0"/>
              <a:t>Activitat  ideal per recuperar-se del part al treballar el sol </a:t>
            </a:r>
            <a:r>
              <a:rPr lang="ca-ES" sz="1100" dirty="0" err="1" smtClean="0"/>
              <a:t>pèlvic</a:t>
            </a:r>
            <a:r>
              <a:rPr lang="ca-ES" sz="1100" dirty="0" smtClean="0"/>
              <a:t>, la </a:t>
            </a:r>
            <a:r>
              <a:rPr lang="ca-ES" sz="1100" dirty="0" err="1" smtClean="0"/>
              <a:t>rel.laxació</a:t>
            </a:r>
            <a:r>
              <a:rPr lang="ca-ES" sz="1100" dirty="0" smtClean="0"/>
              <a:t>  i la correcció </a:t>
            </a:r>
            <a:r>
              <a:rPr lang="ca-ES" sz="1100" dirty="0" err="1" smtClean="0"/>
              <a:t>postural</a:t>
            </a:r>
            <a:r>
              <a:rPr lang="ca-ES" sz="1100" dirty="0" smtClean="0"/>
              <a:t>. Activitat </a:t>
            </a:r>
            <a:r>
              <a:rPr lang="ca-ES" sz="1100" dirty="0" err="1" smtClean="0"/>
              <a:t>d´una</a:t>
            </a:r>
            <a:r>
              <a:rPr lang="ca-ES" sz="1100" dirty="0" smtClean="0"/>
              <a:t> hora setmanal amb un cost de  45€/m</a:t>
            </a:r>
            <a:r>
              <a:rPr lang="ca-ES" sz="1100" i="1" dirty="0" smtClean="0"/>
              <a:t>. </a:t>
            </a:r>
            <a:r>
              <a:rPr lang="ca-ES" sz="1100" dirty="0" smtClean="0"/>
              <a:t>Per als majors de 65 anys el preu inclou un massatge al mes de 20 minuts.</a:t>
            </a:r>
          </a:p>
          <a:p>
            <a:endParaRPr lang="ca-ES" sz="1100" b="1" i="1" dirty="0" smtClean="0"/>
          </a:p>
          <a:p>
            <a:pPr fontAlgn="base"/>
            <a:r>
              <a:rPr lang="ca-ES" sz="1100" b="1" dirty="0" smtClean="0"/>
              <a:t>Dinar de pares. </a:t>
            </a:r>
            <a:endParaRPr lang="ca-ES" sz="1100" dirty="0" smtClean="0"/>
          </a:p>
          <a:p>
            <a:pPr fontAlgn="base"/>
            <a:r>
              <a:rPr lang="ca-ES" sz="1100" dirty="0" smtClean="0"/>
              <a:t>Us proposem reunir-nos en grups fixats per edats dels nostres fills i quedar un divendres al mes per xerrar sobre temes que ens interessen mentre dinem tots junts (</a:t>
            </a:r>
            <a:r>
              <a:rPr lang="ca-ES" sz="1100" dirty="0" err="1" smtClean="0"/>
              <a:t>catering</a:t>
            </a:r>
            <a:r>
              <a:rPr lang="ca-ES" sz="1100" dirty="0" smtClean="0"/>
              <a:t> variarà cada mes i anirem tastant diferents restaurants del barri). Sessió guiada per una psicòloga. Preu: 25€ (inclou dinar).</a:t>
            </a:r>
          </a:p>
          <a:p>
            <a:endParaRPr lang="ca-ES" sz="1100" b="1" i="1" dirty="0" smtClean="0"/>
          </a:p>
          <a:p>
            <a:r>
              <a:rPr lang="ca-ES" sz="1100" b="1" i="1" dirty="0" smtClean="0"/>
              <a:t>Taller de diversió en família.</a:t>
            </a:r>
          </a:p>
          <a:p>
            <a:r>
              <a:rPr lang="ca-ES" sz="1100" dirty="0" smtClean="0"/>
              <a:t>Us proposem trobar-nos al nostre espai per tornar a ser nens amb els nostres fills. Ens disfressarem, explicarem contes i farem manualitats, jugarem amb bombolles, llums i colors, ... Cada divendres tindrem una activitat diferent:</a:t>
            </a:r>
          </a:p>
          <a:p>
            <a:pPr lvl="2"/>
            <a:r>
              <a:rPr lang="ca-ES" sz="1100" i="1" dirty="0" err="1" smtClean="0"/>
              <a:t>Dv</a:t>
            </a:r>
            <a:r>
              <a:rPr lang="ca-ES" sz="1100" i="1" dirty="0" smtClean="0"/>
              <a:t>,11 /11/2011 taller de </a:t>
            </a:r>
            <a:r>
              <a:rPr lang="ca-ES" sz="1100" b="1" i="1" dirty="0" smtClean="0"/>
              <a:t> Conte amb manualitat</a:t>
            </a:r>
            <a:r>
              <a:rPr lang="ca-ES" sz="1100" i="1" dirty="0" smtClean="0"/>
              <a:t>. Preu: 5€.</a:t>
            </a:r>
          </a:p>
          <a:p>
            <a:pPr lvl="2"/>
            <a:r>
              <a:rPr lang="ca-ES" sz="1100" i="1" dirty="0" err="1" smtClean="0"/>
              <a:t>Dv</a:t>
            </a:r>
            <a:r>
              <a:rPr lang="ca-ES" sz="1100" i="1" dirty="0" smtClean="0"/>
              <a:t>, 18/11/2011 Taller de</a:t>
            </a:r>
            <a:r>
              <a:rPr lang="ca-ES" sz="1100" b="1" i="1" dirty="0" smtClean="0"/>
              <a:t> ball en família</a:t>
            </a:r>
            <a:r>
              <a:rPr lang="ca-ES" sz="1100" i="1" dirty="0" smtClean="0"/>
              <a:t>. </a:t>
            </a:r>
            <a:r>
              <a:rPr lang="ca-ES" sz="1100" dirty="0" smtClean="0"/>
              <a:t>Descobreix la diferents danses d'una manera lúdica, amb coreografies i mocadors. </a:t>
            </a:r>
            <a:r>
              <a:rPr lang="ca-ES" sz="1100" i="1" dirty="0" smtClean="0"/>
              <a:t>Preu: 12€.</a:t>
            </a:r>
          </a:p>
          <a:p>
            <a:pPr lvl="2"/>
            <a:r>
              <a:rPr lang="ca-ES" sz="1100" i="1" dirty="0" err="1" smtClean="0"/>
              <a:t>Dv</a:t>
            </a:r>
            <a:r>
              <a:rPr lang="ca-ES" sz="1100" i="1" dirty="0" smtClean="0"/>
              <a:t>, 25/11/2011 taller de </a:t>
            </a:r>
            <a:r>
              <a:rPr lang="ca-ES" sz="1100" b="1" i="1" dirty="0" smtClean="0"/>
              <a:t> Conte amb manualitat</a:t>
            </a:r>
            <a:r>
              <a:rPr lang="ca-ES" sz="1100" i="1" dirty="0" smtClean="0"/>
              <a:t>. Preu: 5€</a:t>
            </a:r>
          </a:p>
          <a:p>
            <a:pPr fontAlgn="base"/>
            <a:endParaRPr lang="ca-ES" sz="1100" b="1" i="1" dirty="0" smtClean="0"/>
          </a:p>
          <a:p>
            <a:pPr fontAlgn="base"/>
            <a:r>
              <a:rPr lang="ca-ES" sz="1100" b="1" i="1" dirty="0" smtClean="0"/>
              <a:t>	</a:t>
            </a:r>
            <a:r>
              <a:rPr lang="ca-ES" sz="1100" b="1" dirty="0" smtClean="0"/>
              <a:t>Taller de reflexologia </a:t>
            </a:r>
            <a:r>
              <a:rPr lang="ca-ES" sz="1100" b="1" dirty="0" err="1" smtClean="0"/>
              <a:t>podal</a:t>
            </a:r>
            <a:r>
              <a:rPr lang="ca-ES" sz="1100" b="1" dirty="0" smtClean="0"/>
              <a:t> a </a:t>
            </a:r>
            <a:r>
              <a:rPr lang="ca-ES" sz="1100" b="1" dirty="0" err="1" smtClean="0"/>
              <a:t>l’hivern</a:t>
            </a:r>
            <a:r>
              <a:rPr lang="ca-ES" sz="1100" b="1" dirty="0" smtClean="0"/>
              <a:t>: Els mocs, la tos, ....  </a:t>
            </a:r>
            <a:r>
              <a:rPr lang="ca-ES" sz="1100" dirty="0" smtClean="0"/>
              <a:t>Divendres 11 de novembre  de 18.00-19.30h </a:t>
            </a:r>
          </a:p>
          <a:p>
            <a:pPr fontAlgn="base"/>
            <a:r>
              <a:rPr lang="ca-ES" sz="1100" dirty="0" smtClean="0"/>
              <a:t>	La nostra experta en reflexologia </a:t>
            </a:r>
            <a:r>
              <a:rPr lang="ca-ES" sz="1100" dirty="0" err="1" smtClean="0"/>
              <a:t>podal</a:t>
            </a:r>
            <a:r>
              <a:rPr lang="ca-ES" sz="1100" dirty="0" smtClean="0"/>
              <a:t>,  Maria </a:t>
            </a:r>
            <a:r>
              <a:rPr lang="ca-ES" sz="1100" dirty="0" err="1" smtClean="0"/>
              <a:t>Engràcia</a:t>
            </a:r>
            <a:r>
              <a:rPr lang="ca-ES" sz="1100" dirty="0" smtClean="0"/>
              <a:t> Santos,  ens farà un taller per ajudar-nos a  través del massatge als 	peus  a estimular les defenses dels nostres fills i afrontar millor </a:t>
            </a:r>
            <a:r>
              <a:rPr lang="ca-ES" sz="1100" dirty="0" err="1" smtClean="0"/>
              <a:t>l’hivern</a:t>
            </a:r>
            <a:r>
              <a:rPr lang="ca-ES" sz="1100" dirty="0" smtClean="0"/>
              <a:t> (</a:t>
            </a:r>
            <a:r>
              <a:rPr lang="ca-ES" sz="1100" dirty="0" err="1" smtClean="0"/>
              <a:t>prevenenint</a:t>
            </a:r>
            <a:r>
              <a:rPr lang="ca-ES" sz="1100" dirty="0" smtClean="0"/>
              <a:t> mocs, tos, bronquitis, ...). Cost 25€</a:t>
            </a:r>
          </a:p>
          <a:p>
            <a:pPr fontAlgn="base"/>
            <a:r>
              <a:rPr lang="ca-ES" sz="1100" b="1" i="1" dirty="0" smtClean="0"/>
              <a:t>	</a:t>
            </a:r>
          </a:p>
          <a:p>
            <a:pPr fontAlgn="base"/>
            <a:r>
              <a:rPr lang="ca-ES" sz="1100" b="1" i="1" dirty="0" smtClean="0"/>
              <a:t>	Xerrada  “El son dels nostres fills”</a:t>
            </a:r>
          </a:p>
          <a:p>
            <a:pPr fontAlgn="base"/>
            <a:r>
              <a:rPr lang="ca-ES" sz="1100" dirty="0" smtClean="0"/>
              <a:t>	El divendres 18 de novembre a les 17:30 us proposem una xerrada que segur interessa a tots els pares. La Vanessa, la nostra 	</a:t>
            </a:r>
            <a:r>
              <a:rPr lang="ca-ES" sz="1100" dirty="0" err="1" smtClean="0"/>
              <a:t>doula</a:t>
            </a:r>
            <a:r>
              <a:rPr lang="ca-ES" sz="1100" dirty="0" smtClean="0"/>
              <a:t>  ens farà una xerrada sobre  “El son dels nostres fills, “</a:t>
            </a:r>
            <a:r>
              <a:rPr lang="ca-ES" sz="1100" b="1" i="1" dirty="0" smtClean="0"/>
              <a:t>. </a:t>
            </a:r>
            <a:r>
              <a:rPr lang="ca-ES" sz="1100" dirty="0" smtClean="0"/>
              <a:t>La xerrada tindrà una durada d’una hora aproximadament  més 	el torn de preguntes. Podeu venir amb els vostres fills ja que hi haurà l’àrea de jocs per que ells també gaudeixin del espai. A 	més a més, convidarem a un cafè i galetes a tots els assistents. Preu sessió: 8€.</a:t>
            </a:r>
          </a:p>
          <a:p>
            <a:pPr fontAlgn="base"/>
            <a:endParaRPr lang="ca-ES" sz="1100" b="1" dirty="0" smtClean="0"/>
          </a:p>
          <a:p>
            <a:pPr fontAlgn="base"/>
            <a:r>
              <a:rPr lang="ca-ES" sz="1100" b="1" dirty="0" smtClean="0"/>
              <a:t>	</a:t>
            </a:r>
            <a:endParaRPr lang="ca-ES" sz="1100" i="1" dirty="0" smtClean="0"/>
          </a:p>
          <a:p>
            <a:endParaRPr lang="es-ES" sz="1100" dirty="0"/>
          </a:p>
        </p:txBody>
      </p:sp>
      <p:pic>
        <p:nvPicPr>
          <p:cNvPr id="1026" name="Picture 2" descr="C:\Users\Elisenda's\Downloads\massatge.jpg"/>
          <p:cNvPicPr>
            <a:picLocks noChangeAspect="1" noChangeArrowheads="1"/>
          </p:cNvPicPr>
          <p:nvPr/>
        </p:nvPicPr>
        <p:blipFill>
          <a:blip r:embed="rId3" cstate="print"/>
          <a:srcRect/>
          <a:stretch>
            <a:fillRect/>
          </a:stretch>
        </p:blipFill>
        <p:spPr bwMode="auto">
          <a:xfrm>
            <a:off x="395536" y="4221088"/>
            <a:ext cx="936104" cy="1006817"/>
          </a:xfrm>
          <a:prstGeom prst="rect">
            <a:avLst/>
          </a:prstGeom>
          <a:noFill/>
        </p:spPr>
      </p:pic>
      <p:sp>
        <p:nvSpPr>
          <p:cNvPr id="7" name="6 Llamada de nube"/>
          <p:cNvSpPr/>
          <p:nvPr/>
        </p:nvSpPr>
        <p:spPr>
          <a:xfrm>
            <a:off x="395536" y="5373216"/>
            <a:ext cx="864096" cy="648072"/>
          </a:xfrm>
          <a:prstGeom prst="cloudCallout">
            <a:avLst>
              <a:gd name="adj1" fmla="val 68497"/>
              <a:gd name="adj2" fmla="val -5843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err="1" smtClean="0">
                <a:solidFill>
                  <a:schemeClr val="tx2"/>
                </a:solidFill>
              </a:rPr>
              <a:t>Zzz</a:t>
            </a:r>
            <a:endParaRPr lang="es-ES" sz="1400" dirty="0" smtClean="0">
              <a:solidFill>
                <a:schemeClr val="tx2"/>
              </a:solidFill>
            </a:endParaRPr>
          </a:p>
          <a:p>
            <a:pPr algn="ctr"/>
            <a:r>
              <a:rPr lang="es-ES" sz="1400" dirty="0" err="1" smtClean="0">
                <a:solidFill>
                  <a:schemeClr val="tx2"/>
                </a:solidFill>
              </a:rPr>
              <a:t>zzz</a:t>
            </a:r>
            <a:r>
              <a:rPr lang="es-ES" sz="1400" dirty="0" smtClean="0">
                <a:solidFill>
                  <a:schemeClr val="tx2"/>
                </a:solidFill>
              </a:rPr>
              <a:t>…</a:t>
            </a:r>
            <a:endParaRPr lang="es-ES" sz="1400" dirty="0">
              <a:solidFill>
                <a:schemeClr val="tx2"/>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93 Imagen" descr="logo MPP.jpg"/>
          <p:cNvPicPr>
            <a:picLocks noChangeAspect="1"/>
          </p:cNvPicPr>
          <p:nvPr/>
        </p:nvPicPr>
        <p:blipFill>
          <a:blip r:embed="rId2" cstate="print"/>
          <a:stretch>
            <a:fillRect/>
          </a:stretch>
        </p:blipFill>
        <p:spPr>
          <a:xfrm>
            <a:off x="177044" y="260648"/>
            <a:ext cx="2071702" cy="444807"/>
          </a:xfrm>
          <a:prstGeom prst="rect">
            <a:avLst/>
          </a:prstGeom>
        </p:spPr>
      </p:pic>
      <p:sp>
        <p:nvSpPr>
          <p:cNvPr id="114" name="113 CuadroTexto"/>
          <p:cNvSpPr txBox="1"/>
          <p:nvPr/>
        </p:nvSpPr>
        <p:spPr>
          <a:xfrm>
            <a:off x="819986" y="6042584"/>
            <a:ext cx="7786742" cy="553998"/>
          </a:xfrm>
          <a:prstGeom prst="rect">
            <a:avLst/>
          </a:prstGeom>
          <a:noFill/>
        </p:spPr>
        <p:txBody>
          <a:bodyPr wrap="square" rtlCol="0">
            <a:spAutoFit/>
          </a:bodyPr>
          <a:lstStyle/>
          <a:p>
            <a:r>
              <a:rPr lang="ca-ES" sz="1000" b="1" dirty="0" smtClean="0">
                <a:cs typeface="Gautami" pitchFamily="2"/>
              </a:rPr>
              <a:t>Notes:</a:t>
            </a:r>
            <a:endParaRPr lang="ca-ES" sz="1000" dirty="0" smtClean="0">
              <a:cs typeface="Gautami" pitchFamily="2"/>
            </a:endParaRPr>
          </a:p>
          <a:p>
            <a:pPr>
              <a:buFontTx/>
              <a:buChar char="-"/>
            </a:pPr>
            <a:r>
              <a:rPr lang="ca-ES" sz="1000" dirty="0" smtClean="0">
                <a:cs typeface="Gautami" pitchFamily="2"/>
              </a:rPr>
              <a:t>  Per a inscriure't a les nostres activitats o tallers has de trucar-nos al 932261112 o escriure’ns a </a:t>
            </a:r>
            <a:r>
              <a:rPr lang="ca-ES" sz="1000" dirty="0" err="1" smtClean="0">
                <a:cs typeface="Gautami" pitchFamily="2"/>
                <a:hlinkClick r:id="rId3"/>
              </a:rPr>
              <a:t>infomarespiratesiprinceses</a:t>
            </a:r>
            <a:r>
              <a:rPr lang="ca-ES" sz="1000" dirty="0" smtClean="0">
                <a:cs typeface="Gautami" pitchFamily="2"/>
                <a:hlinkClick r:id="rId3"/>
              </a:rPr>
              <a:t>@</a:t>
            </a:r>
            <a:r>
              <a:rPr lang="ca-ES" sz="1000" dirty="0" err="1" smtClean="0">
                <a:cs typeface="Gautami" pitchFamily="2"/>
                <a:hlinkClick r:id="rId3"/>
              </a:rPr>
              <a:t>gmail.com</a:t>
            </a:r>
            <a:endParaRPr lang="ca-ES" sz="1000" dirty="0" smtClean="0">
              <a:cs typeface="Gautami" pitchFamily="2"/>
            </a:endParaRPr>
          </a:p>
          <a:p>
            <a:pPr>
              <a:buFontTx/>
              <a:buChar char="-"/>
            </a:pPr>
            <a:endParaRPr lang="ca-ES" sz="1000" dirty="0">
              <a:cs typeface="Gautami" pitchFamily="2"/>
            </a:endParaRPr>
          </a:p>
        </p:txBody>
      </p:sp>
      <p:sp>
        <p:nvSpPr>
          <p:cNvPr id="25" name="24 CuadroTexto"/>
          <p:cNvSpPr txBox="1"/>
          <p:nvPr/>
        </p:nvSpPr>
        <p:spPr>
          <a:xfrm>
            <a:off x="467544" y="1124744"/>
            <a:ext cx="8280920" cy="5001369"/>
          </a:xfrm>
          <a:prstGeom prst="rect">
            <a:avLst/>
          </a:prstGeom>
          <a:noFill/>
        </p:spPr>
        <p:txBody>
          <a:bodyPr wrap="square" rtlCol="0">
            <a:spAutoFit/>
          </a:bodyPr>
          <a:lstStyle/>
          <a:p>
            <a:r>
              <a:rPr lang="ca-ES" sz="1100" b="1" i="1" dirty="0" smtClean="0"/>
              <a:t>			Correm? </a:t>
            </a:r>
            <a:r>
              <a:rPr lang="ca-ES" sz="1100" i="1" dirty="0" smtClean="0"/>
              <a:t>Dissabte 5 de novembre a les 11.00</a:t>
            </a:r>
          </a:p>
          <a:p>
            <a:r>
              <a:rPr lang="ca-ES" sz="1100" dirty="0" smtClean="0"/>
              <a:t>			Anem a córrer amb  Mares, Pirates i princeses. Si fa dos o mes mesos que has tingut un fill i 			vols posar-te en forma d'una manera divertida amb el teu fill o filla vine aquest dissabte i 			podràs sortir a córrer pel carrer sense tenir pressa i després acabar al nostre espai fent uns 			estiraments i exercicis per ajudar-te a recuperar la forma física. Taller a càrrec de la nostra 			Fisioterapeuta experta en la recuperació </a:t>
            </a:r>
            <a:r>
              <a:rPr lang="ca-ES" sz="1100" dirty="0" err="1" smtClean="0"/>
              <a:t>post-part</a:t>
            </a:r>
            <a:r>
              <a:rPr lang="ca-ES" sz="1100" dirty="0" smtClean="0"/>
              <a:t>  Aura Turull . </a:t>
            </a:r>
          </a:p>
          <a:p>
            <a:r>
              <a:rPr lang="ca-ES" sz="1100" b="1" i="1" dirty="0" smtClean="0">
                <a:solidFill>
                  <a:srgbClr val="FF0000"/>
                </a:solidFill>
              </a:rPr>
              <a:t>			Sessió  gratuïta .</a:t>
            </a:r>
          </a:p>
          <a:p>
            <a:endParaRPr lang="ca-ES" sz="1100" b="1" i="1" dirty="0" smtClean="0">
              <a:solidFill>
                <a:srgbClr val="FF0000"/>
              </a:solidFill>
            </a:endParaRPr>
          </a:p>
          <a:p>
            <a:endParaRPr lang="ca-ES" sz="1100" b="1" i="1" dirty="0" smtClean="0">
              <a:solidFill>
                <a:srgbClr val="FF0000"/>
              </a:solidFill>
            </a:endParaRPr>
          </a:p>
          <a:p>
            <a:endParaRPr lang="ca-ES" sz="1100" dirty="0" smtClean="0"/>
          </a:p>
          <a:p>
            <a:r>
              <a:rPr lang="ca-ES" sz="1100" b="1" i="1" dirty="0" smtClean="0"/>
              <a:t>		Taller Musical de la Caputxeta Vermella . </a:t>
            </a:r>
            <a:r>
              <a:rPr lang="ca-ES" sz="1100" i="1" dirty="0" smtClean="0"/>
              <a:t>Tots els dissabtes de novembre d’11.00 a 12.30h</a:t>
            </a:r>
          </a:p>
          <a:p>
            <a:r>
              <a:rPr lang="ca-ES" sz="1100" dirty="0" smtClean="0"/>
              <a:t>		Taller musical amb cançons, música, manualitats i disfresses per conèixer i representar el conte de la 		caputxeta en una versió musical i moderna a on hi participarà tota la família . Aquest taller és a càrrec		de Montse Loaso, cantant mezzosoprano. Preu per família: 50€/m. Sessió aïllada 15€.</a:t>
            </a:r>
          </a:p>
          <a:p>
            <a:endParaRPr lang="ca-ES" sz="1100" dirty="0" smtClean="0"/>
          </a:p>
          <a:p>
            <a:endParaRPr lang="ca-ES" sz="1100" dirty="0" smtClean="0"/>
          </a:p>
          <a:p>
            <a:endParaRPr lang="ca-ES" sz="1100" i="1" dirty="0" smtClean="0"/>
          </a:p>
          <a:p>
            <a:endParaRPr lang="ca-ES" sz="1100" i="1" dirty="0" smtClean="0"/>
          </a:p>
          <a:p>
            <a:endParaRPr lang="ca-ES" sz="1100" i="1" dirty="0" smtClean="0"/>
          </a:p>
          <a:p>
            <a:endParaRPr lang="ca-ES" sz="1100" b="1" i="1" dirty="0" smtClean="0"/>
          </a:p>
          <a:p>
            <a:r>
              <a:rPr lang="ca-ES" sz="1100" b="1" i="1" dirty="0" smtClean="0"/>
              <a:t>		Taller de </a:t>
            </a:r>
            <a:r>
              <a:rPr lang="ca-ES" sz="1100" b="1" i="1" dirty="0" err="1" smtClean="0"/>
              <a:t>Musicoterpia</a:t>
            </a:r>
            <a:r>
              <a:rPr lang="ca-ES" sz="1100" b="1" i="1" dirty="0" smtClean="0"/>
              <a:t> . </a:t>
            </a:r>
            <a:r>
              <a:rPr lang="ca-ES" sz="1100" i="1" dirty="0" smtClean="0"/>
              <a:t>Dissabte 12 de novembre de 12:30 a  13:30h.</a:t>
            </a:r>
          </a:p>
          <a:p>
            <a:r>
              <a:rPr lang="ca-ES" sz="1100" b="1" i="1" dirty="0" smtClean="0"/>
              <a:t>		</a:t>
            </a:r>
            <a:r>
              <a:rPr lang="ca-ES" sz="1100" dirty="0" smtClean="0"/>
              <a:t>Taller pensat per als més petits, per a famílies amb nens de 0 a 20m. La Sònia Basco , musico terapeuta, ens		guiarà durant una horeta per la relació entre els nadons i la música, les emocions i el lligam amb els 		pares en els primers mesos de vida.  Cantarem, tocarem instruments de percussió, ... I ens ho passarem molt 		bé! Preu sessió  </a:t>
            </a:r>
            <a:r>
              <a:rPr lang="ca-ES" sz="1100" smtClean="0"/>
              <a:t>i família: 15€</a:t>
            </a:r>
            <a:endParaRPr lang="ca-ES" sz="1100" b="1" i="1" dirty="0" smtClean="0"/>
          </a:p>
          <a:p>
            <a:r>
              <a:rPr lang="es-ES" sz="1100" b="1" i="1" dirty="0" smtClean="0"/>
              <a:t>		</a:t>
            </a:r>
            <a:endParaRPr lang="ca-ES" sz="1100" b="1" dirty="0" smtClean="0"/>
          </a:p>
          <a:p>
            <a:endParaRPr lang="ca-ES" sz="1100" dirty="0" smtClean="0"/>
          </a:p>
          <a:p>
            <a:r>
              <a:rPr lang="ca-ES" sz="1100" dirty="0" smtClean="0"/>
              <a:t>		</a:t>
            </a:r>
            <a:endParaRPr lang="ca-ES" sz="1100" b="1" i="1" dirty="0" smtClean="0"/>
          </a:p>
          <a:p>
            <a:endParaRPr lang="es-ES" sz="1100" dirty="0"/>
          </a:p>
        </p:txBody>
      </p:sp>
      <p:sp>
        <p:nvSpPr>
          <p:cNvPr id="8" name="7 CuadroTexto"/>
          <p:cNvSpPr txBox="1"/>
          <p:nvPr/>
        </p:nvSpPr>
        <p:spPr>
          <a:xfrm>
            <a:off x="3020248" y="357166"/>
            <a:ext cx="3583032" cy="369332"/>
          </a:xfrm>
          <a:prstGeom prst="rect">
            <a:avLst/>
          </a:prstGeom>
          <a:noFill/>
        </p:spPr>
        <p:txBody>
          <a:bodyPr wrap="none" rtlCol="0">
            <a:spAutoFit/>
          </a:bodyPr>
          <a:lstStyle/>
          <a:p>
            <a:r>
              <a:rPr lang="ca-ES" b="1" i="1" dirty="0" smtClean="0">
                <a:solidFill>
                  <a:schemeClr val="tx2">
                    <a:lumMod val="75000"/>
                  </a:schemeClr>
                </a:solidFill>
                <a:latin typeface="Verdana" pitchFamily="34" charset="0"/>
              </a:rPr>
              <a:t>Dissabtes Novembre 2011</a:t>
            </a:r>
            <a:endParaRPr lang="ca-ES" b="1" i="1" dirty="0">
              <a:solidFill>
                <a:schemeClr val="tx2">
                  <a:lumMod val="75000"/>
                </a:schemeClr>
              </a:solidFill>
              <a:latin typeface="Verdana" pitchFamily="34" charset="0"/>
            </a:endParaRPr>
          </a:p>
        </p:txBody>
      </p:sp>
      <p:pic>
        <p:nvPicPr>
          <p:cNvPr id="6" name="5 Imagen" descr="17102011705.jpg"/>
          <p:cNvPicPr>
            <a:picLocks noChangeAspect="1"/>
          </p:cNvPicPr>
          <p:nvPr/>
        </p:nvPicPr>
        <p:blipFill>
          <a:blip r:embed="rId4" cstate="print"/>
          <a:srcRect l="20777" t="25775" r="13086" b="11933"/>
          <a:stretch>
            <a:fillRect/>
          </a:stretch>
        </p:blipFill>
        <p:spPr>
          <a:xfrm>
            <a:off x="611560" y="2420888"/>
            <a:ext cx="1584175" cy="1739914"/>
          </a:xfrm>
          <a:prstGeom prst="rect">
            <a:avLst/>
          </a:prstGeom>
        </p:spPr>
      </p:pic>
      <p:pic>
        <p:nvPicPr>
          <p:cNvPr id="7" name="6 Imagen" descr="logo_correm.jpg"/>
          <p:cNvPicPr>
            <a:picLocks noChangeAspect="1"/>
          </p:cNvPicPr>
          <p:nvPr/>
        </p:nvPicPr>
        <p:blipFill>
          <a:blip r:embed="rId5" cstate="print"/>
          <a:stretch>
            <a:fillRect/>
          </a:stretch>
        </p:blipFill>
        <p:spPr>
          <a:xfrm>
            <a:off x="467544" y="1052736"/>
            <a:ext cx="2693480" cy="1268760"/>
          </a:xfrm>
          <a:prstGeom prst="rect">
            <a:avLst/>
          </a:prstGeom>
        </p:spPr>
      </p:pic>
      <p:pic>
        <p:nvPicPr>
          <p:cNvPr id="9" name="8 Imagen" descr="xilofon.jpg"/>
          <p:cNvPicPr>
            <a:picLocks noChangeAspect="1"/>
          </p:cNvPicPr>
          <p:nvPr/>
        </p:nvPicPr>
        <p:blipFill>
          <a:blip r:embed="rId6" cstate="print"/>
          <a:srcRect b="18811"/>
          <a:stretch>
            <a:fillRect/>
          </a:stretch>
        </p:blipFill>
        <p:spPr>
          <a:xfrm>
            <a:off x="611560" y="4077072"/>
            <a:ext cx="1584176" cy="193249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981</TotalTime>
  <Words>513</Words>
  <Application>Microsoft Office PowerPoint</Application>
  <PresentationFormat>Presentación en pantalla (4:3)</PresentationFormat>
  <Paragraphs>210</Paragraphs>
  <Slides>4</Slides>
  <Notes>0</Notes>
  <HiddenSlides>0</HiddenSlides>
  <MMClips>0</MMClips>
  <ScaleCrop>false</ScaleCrop>
  <HeadingPairs>
    <vt:vector size="4" baseType="variant">
      <vt:variant>
        <vt:lpstr>Tema</vt:lpstr>
      </vt:variant>
      <vt:variant>
        <vt:i4>1</vt:i4>
      </vt:variant>
      <vt:variant>
        <vt:lpstr>Títulos de diapositiva</vt:lpstr>
      </vt:variant>
      <vt:variant>
        <vt:i4>4</vt:i4>
      </vt:variant>
    </vt:vector>
  </HeadingPairs>
  <TitlesOfParts>
    <vt:vector size="5" baseType="lpstr">
      <vt:lpstr>Tema de Office</vt:lpstr>
      <vt:lpstr>Diapositiva 1</vt:lpstr>
      <vt:lpstr>Diapositiva 2</vt:lpstr>
      <vt:lpstr>Diapositiva 3</vt:lpstr>
      <vt:lpstr>Diapositiva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Elisenda's</dc:creator>
  <cp:lastModifiedBy>Elisenda's</cp:lastModifiedBy>
  <cp:revision>113</cp:revision>
  <dcterms:created xsi:type="dcterms:W3CDTF">2011-03-31T10:10:32Z</dcterms:created>
  <dcterms:modified xsi:type="dcterms:W3CDTF">2011-10-26T10:39:24Z</dcterms:modified>
</cp:coreProperties>
</file>