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81813" cy="100028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4082" autoAdjust="0"/>
    <p:restoredTop sz="94660"/>
  </p:normalViewPr>
  <p:slideViewPr>
    <p:cSldViewPr>
      <p:cViewPr>
        <p:scale>
          <a:sx n="80" d="100"/>
          <a:sy n="80" d="100"/>
        </p:scale>
        <p:origin x="-1308" y="-6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3293B-13A0-4D7E-B645-CA9C79F40FDC}" type="datetimeFigureOut">
              <a:rPr lang="es-ES" smtClean="0"/>
              <a:pPr/>
              <a:t>12/07/2011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AC1B6-1C33-4496-BB82-6FF45F59F64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3293B-13A0-4D7E-B645-CA9C79F40FDC}" type="datetimeFigureOut">
              <a:rPr lang="es-ES" smtClean="0"/>
              <a:pPr/>
              <a:t>12/07/2011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AC1B6-1C33-4496-BB82-6FF45F59F64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3293B-13A0-4D7E-B645-CA9C79F40FDC}" type="datetimeFigureOut">
              <a:rPr lang="es-ES" smtClean="0"/>
              <a:pPr/>
              <a:t>12/07/2011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AC1B6-1C33-4496-BB82-6FF45F59F64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3293B-13A0-4D7E-B645-CA9C79F40FDC}" type="datetimeFigureOut">
              <a:rPr lang="es-ES" smtClean="0"/>
              <a:pPr/>
              <a:t>12/07/2011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AC1B6-1C33-4496-BB82-6FF45F59F64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3293B-13A0-4D7E-B645-CA9C79F40FDC}" type="datetimeFigureOut">
              <a:rPr lang="es-ES" smtClean="0"/>
              <a:pPr/>
              <a:t>12/07/2011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AC1B6-1C33-4496-BB82-6FF45F59F64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3293B-13A0-4D7E-B645-CA9C79F40FDC}" type="datetimeFigureOut">
              <a:rPr lang="es-ES" smtClean="0"/>
              <a:pPr/>
              <a:t>12/07/2011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AC1B6-1C33-4496-BB82-6FF45F59F64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3293B-13A0-4D7E-B645-CA9C79F40FDC}" type="datetimeFigureOut">
              <a:rPr lang="es-ES" smtClean="0"/>
              <a:pPr/>
              <a:t>12/07/2011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AC1B6-1C33-4496-BB82-6FF45F59F64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3293B-13A0-4D7E-B645-CA9C79F40FDC}" type="datetimeFigureOut">
              <a:rPr lang="es-ES" smtClean="0"/>
              <a:pPr/>
              <a:t>12/07/2011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AC1B6-1C33-4496-BB82-6FF45F59F64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3293B-13A0-4D7E-B645-CA9C79F40FDC}" type="datetimeFigureOut">
              <a:rPr lang="es-ES" smtClean="0"/>
              <a:pPr/>
              <a:t>12/07/2011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AC1B6-1C33-4496-BB82-6FF45F59F64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3293B-13A0-4D7E-B645-CA9C79F40FDC}" type="datetimeFigureOut">
              <a:rPr lang="es-ES" smtClean="0"/>
              <a:pPr/>
              <a:t>12/07/2011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AC1B6-1C33-4496-BB82-6FF45F59F64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3293B-13A0-4D7E-B645-CA9C79F40FDC}" type="datetimeFigureOut">
              <a:rPr lang="es-ES" smtClean="0"/>
              <a:pPr/>
              <a:t>12/07/2011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AC1B6-1C33-4496-BB82-6FF45F59F64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3293B-13A0-4D7E-B645-CA9C79F40FDC}" type="datetimeFigureOut">
              <a:rPr lang="es-ES" smtClean="0"/>
              <a:pPr/>
              <a:t>12/07/2011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1AC1B6-1C33-4496-BB82-6FF45F59F64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infomarespiratesiprinceses@gmail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infomarespiratesiprinceses@gmail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144 Rectángulo"/>
          <p:cNvSpPr/>
          <p:nvPr/>
        </p:nvSpPr>
        <p:spPr>
          <a:xfrm>
            <a:off x="2133951" y="1628800"/>
            <a:ext cx="1656184" cy="47525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10" name="109 Estrella de 8 puntas"/>
          <p:cNvSpPr/>
          <p:nvPr/>
        </p:nvSpPr>
        <p:spPr>
          <a:xfrm>
            <a:off x="504056" y="5500702"/>
            <a:ext cx="1691680" cy="880626"/>
          </a:xfrm>
          <a:prstGeom prst="star8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100" dirty="0"/>
          </a:p>
        </p:txBody>
      </p:sp>
      <p:sp>
        <p:nvSpPr>
          <p:cNvPr id="82" name="81 CuadroTexto"/>
          <p:cNvSpPr txBox="1"/>
          <p:nvPr/>
        </p:nvSpPr>
        <p:spPr>
          <a:xfrm>
            <a:off x="611560" y="1700808"/>
            <a:ext cx="1621016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11.00 </a:t>
            </a:r>
            <a:r>
              <a:rPr lang="ca-ES" sz="1100" b="1" dirty="0" err="1" smtClean="0">
                <a:cs typeface="Gautami" pitchFamily="2"/>
              </a:rPr>
              <a:t>Psico-música</a:t>
            </a:r>
            <a:r>
              <a:rPr lang="ca-ES" sz="1100" dirty="0" smtClean="0">
                <a:cs typeface="Gautami" pitchFamily="2"/>
              </a:rPr>
              <a:t> </a:t>
            </a:r>
          </a:p>
          <a:p>
            <a:pPr algn="ctr"/>
            <a:r>
              <a:rPr lang="ca-ES" sz="1100" dirty="0" smtClean="0">
                <a:cs typeface="Gautami" pitchFamily="2"/>
              </a:rPr>
              <a:t>( 0-10m)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12:00 </a:t>
            </a:r>
            <a:r>
              <a:rPr lang="ca-ES" sz="1100" b="1" dirty="0" smtClean="0">
                <a:cs typeface="Gautami" pitchFamily="2"/>
              </a:rPr>
              <a:t>Psicomotricitat</a:t>
            </a:r>
            <a:r>
              <a:rPr lang="ca-ES" sz="1100" dirty="0" smtClean="0">
                <a:cs typeface="Gautami" pitchFamily="2"/>
              </a:rPr>
              <a:t> </a:t>
            </a:r>
          </a:p>
          <a:p>
            <a:pPr algn="ctr"/>
            <a:r>
              <a:rPr lang="ca-ES" sz="1100" dirty="0" smtClean="0">
                <a:cs typeface="Gautami" pitchFamily="2"/>
              </a:rPr>
              <a:t>(+ de 10m)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17.00 </a:t>
            </a:r>
            <a:r>
              <a:rPr lang="ca-ES" sz="1100" b="1" dirty="0" smtClean="0">
                <a:cs typeface="Gautami" pitchFamily="2"/>
              </a:rPr>
              <a:t>Psicomotricita</a:t>
            </a:r>
            <a:r>
              <a:rPr lang="ca-ES" sz="1100" dirty="0" smtClean="0">
                <a:cs typeface="Gautami" pitchFamily="2"/>
              </a:rPr>
              <a:t>t</a:t>
            </a:r>
          </a:p>
          <a:p>
            <a:pPr algn="ctr"/>
            <a:r>
              <a:rPr lang="ca-ES" sz="1100" dirty="0" smtClean="0">
                <a:cs typeface="Gautami" pitchFamily="2"/>
              </a:rPr>
              <a:t> (2-3 anys)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18.00  </a:t>
            </a:r>
            <a:r>
              <a:rPr lang="ca-ES" sz="1100" b="1" dirty="0" err="1" smtClean="0">
                <a:cs typeface="Gautami" pitchFamily="2"/>
              </a:rPr>
              <a:t>Psico-música</a:t>
            </a:r>
            <a:r>
              <a:rPr lang="ca-ES" sz="1100" dirty="0" smtClean="0">
                <a:cs typeface="Gautami" pitchFamily="2"/>
              </a:rPr>
              <a:t> </a:t>
            </a:r>
          </a:p>
          <a:p>
            <a:pPr algn="ctr"/>
            <a:r>
              <a:rPr lang="ca-ES" sz="1100" dirty="0" smtClean="0">
                <a:cs typeface="Gautami" pitchFamily="2"/>
              </a:rPr>
              <a:t>(0-10m)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25 setembre Portes obertes </a:t>
            </a:r>
            <a:r>
              <a:rPr lang="ca-ES" sz="1100" b="1" i="1" dirty="0" smtClean="0">
                <a:cs typeface="Gautami" pitchFamily="2"/>
              </a:rPr>
              <a:t>Dansa del ventre  e</a:t>
            </a:r>
            <a:r>
              <a:rPr lang="ca-ES" sz="1100" dirty="0" smtClean="0">
                <a:cs typeface="Gautami" pitchFamily="2"/>
              </a:rPr>
              <a:t>mbarassades</a:t>
            </a:r>
          </a:p>
          <a:p>
            <a:pPr algn="ctr"/>
            <a:r>
              <a:rPr lang="ca-ES" sz="1100" dirty="0" smtClean="0">
                <a:cs typeface="Gautami" pitchFamily="2"/>
              </a:rPr>
              <a:t>18:45   </a:t>
            </a:r>
            <a:endParaRPr lang="ca-ES" sz="1100" dirty="0">
              <a:cs typeface="Gautami" pitchFamily="2"/>
            </a:endParaRPr>
          </a:p>
        </p:txBody>
      </p:sp>
      <p:sp>
        <p:nvSpPr>
          <p:cNvPr id="81" name="80 CuadroTexto"/>
          <p:cNvSpPr txBox="1"/>
          <p:nvPr/>
        </p:nvSpPr>
        <p:spPr>
          <a:xfrm>
            <a:off x="3020248" y="916528"/>
            <a:ext cx="3477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b="1" i="1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</a:rPr>
              <a:t>Activitats Setembre 2011</a:t>
            </a:r>
            <a:endParaRPr lang="ca-ES" b="1" i="1" dirty="0">
              <a:solidFill>
                <a:schemeClr val="tx2">
                  <a:lumMod val="75000"/>
                </a:schemeClr>
              </a:solidFill>
              <a:latin typeface="Verdana" pitchFamily="34" charset="0"/>
            </a:endParaRPr>
          </a:p>
        </p:txBody>
      </p:sp>
      <p:pic>
        <p:nvPicPr>
          <p:cNvPr id="94" name="93 Imagen" descr="logo MP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214290"/>
            <a:ext cx="2071702" cy="444807"/>
          </a:xfrm>
          <a:prstGeom prst="rect">
            <a:avLst/>
          </a:prstGeom>
        </p:spPr>
      </p:pic>
      <p:sp>
        <p:nvSpPr>
          <p:cNvPr id="90" name="89 CuadroTexto"/>
          <p:cNvSpPr txBox="1"/>
          <p:nvPr/>
        </p:nvSpPr>
        <p:spPr>
          <a:xfrm>
            <a:off x="1155921" y="1313328"/>
            <a:ext cx="7781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000" dirty="0" smtClean="0">
                <a:solidFill>
                  <a:schemeClr val="tx2"/>
                </a:solidFill>
                <a:cs typeface="Gautami" pitchFamily="2"/>
              </a:rPr>
              <a:t>Dilluns</a:t>
            </a:r>
            <a:endParaRPr lang="ca-ES" sz="1000" dirty="0">
              <a:solidFill>
                <a:schemeClr val="tx2"/>
              </a:solidFill>
              <a:cs typeface="Gautami" pitchFamily="2"/>
            </a:endParaRPr>
          </a:p>
        </p:txBody>
      </p:sp>
      <p:sp>
        <p:nvSpPr>
          <p:cNvPr id="95" name="94 CuadroTexto"/>
          <p:cNvSpPr txBox="1"/>
          <p:nvPr/>
        </p:nvSpPr>
        <p:spPr>
          <a:xfrm>
            <a:off x="2656119" y="1313328"/>
            <a:ext cx="7781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000" dirty="0" smtClean="0">
                <a:solidFill>
                  <a:schemeClr val="tx2"/>
                </a:solidFill>
                <a:cs typeface="Gautami" pitchFamily="2"/>
              </a:rPr>
              <a:t>Dimarts</a:t>
            </a:r>
            <a:endParaRPr lang="ca-ES" sz="1000" dirty="0">
              <a:solidFill>
                <a:schemeClr val="tx2"/>
              </a:solidFill>
              <a:cs typeface="Gautami" pitchFamily="2"/>
            </a:endParaRPr>
          </a:p>
        </p:txBody>
      </p:sp>
      <p:sp>
        <p:nvSpPr>
          <p:cNvPr id="96" name="95 CuadroTexto"/>
          <p:cNvSpPr txBox="1"/>
          <p:nvPr/>
        </p:nvSpPr>
        <p:spPr>
          <a:xfrm>
            <a:off x="4299193" y="1313328"/>
            <a:ext cx="7781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000" dirty="0" smtClean="0">
                <a:solidFill>
                  <a:schemeClr val="tx2"/>
                </a:solidFill>
                <a:cs typeface="Gautami" pitchFamily="2"/>
              </a:rPr>
              <a:t>Dimecres</a:t>
            </a:r>
            <a:endParaRPr lang="ca-ES" sz="1000" dirty="0">
              <a:solidFill>
                <a:schemeClr val="tx2"/>
              </a:solidFill>
              <a:cs typeface="Gautami" pitchFamily="2"/>
            </a:endParaRPr>
          </a:p>
        </p:txBody>
      </p:sp>
      <p:sp>
        <p:nvSpPr>
          <p:cNvPr id="97" name="96 CuadroTexto"/>
          <p:cNvSpPr txBox="1"/>
          <p:nvPr/>
        </p:nvSpPr>
        <p:spPr>
          <a:xfrm>
            <a:off x="5807014" y="1313328"/>
            <a:ext cx="7781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000" dirty="0" smtClean="0">
                <a:solidFill>
                  <a:schemeClr val="tx2"/>
                </a:solidFill>
                <a:cs typeface="Gautami" pitchFamily="2"/>
              </a:rPr>
              <a:t>Dijous</a:t>
            </a:r>
            <a:endParaRPr lang="ca-ES" sz="1000" dirty="0">
              <a:solidFill>
                <a:schemeClr val="tx2"/>
              </a:solidFill>
              <a:cs typeface="Gautami" pitchFamily="2"/>
            </a:endParaRPr>
          </a:p>
        </p:txBody>
      </p:sp>
      <p:sp>
        <p:nvSpPr>
          <p:cNvPr id="98" name="97 CuadroTexto"/>
          <p:cNvSpPr txBox="1"/>
          <p:nvPr/>
        </p:nvSpPr>
        <p:spPr>
          <a:xfrm>
            <a:off x="7371027" y="1281421"/>
            <a:ext cx="7781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000" dirty="0" smtClean="0">
                <a:solidFill>
                  <a:schemeClr val="tx2"/>
                </a:solidFill>
                <a:cs typeface="Gautami" pitchFamily="2"/>
              </a:rPr>
              <a:t>Divendres</a:t>
            </a:r>
            <a:endParaRPr lang="ca-ES" sz="1000" dirty="0">
              <a:solidFill>
                <a:schemeClr val="tx2"/>
              </a:solidFill>
              <a:cs typeface="Gautami" pitchFamily="2"/>
            </a:endParaRPr>
          </a:p>
        </p:txBody>
      </p:sp>
      <p:sp>
        <p:nvSpPr>
          <p:cNvPr id="103" name="102 CuadroTexto"/>
          <p:cNvSpPr txBox="1"/>
          <p:nvPr/>
        </p:nvSpPr>
        <p:spPr>
          <a:xfrm>
            <a:off x="5724128" y="305108"/>
            <a:ext cx="210250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a-ES" sz="1000" i="1" dirty="0" smtClean="0">
                <a:cs typeface="Gautami" pitchFamily="2"/>
              </a:rPr>
              <a:t>Al setembre comença l’escola,</a:t>
            </a:r>
          </a:p>
          <a:p>
            <a:pPr algn="r"/>
            <a:r>
              <a:rPr lang="ca-ES" sz="1000" i="1" dirty="0" smtClean="0">
                <a:cs typeface="Gautami" pitchFamily="2"/>
              </a:rPr>
              <a:t>però també la xerinola.</a:t>
            </a:r>
          </a:p>
          <a:p>
            <a:pPr algn="r"/>
            <a:r>
              <a:rPr lang="ca-ES" sz="1000" i="1" dirty="0" smtClean="0">
                <a:cs typeface="Gautami" pitchFamily="2"/>
              </a:rPr>
              <a:t> </a:t>
            </a:r>
            <a:r>
              <a:rPr lang="ca-ES" sz="900" dirty="0" smtClean="0">
                <a:cs typeface="Gautami" pitchFamily="2"/>
              </a:rPr>
              <a:t>Refrany popular</a:t>
            </a:r>
            <a:endParaRPr lang="ca-ES" sz="900" dirty="0">
              <a:cs typeface="Gautami" pitchFamily="2"/>
            </a:endParaRPr>
          </a:p>
        </p:txBody>
      </p:sp>
      <p:pic>
        <p:nvPicPr>
          <p:cNvPr id="2" name="Picture 2" descr="http://2.bp.blogspot.com/_TbkceCHDQM4/S9vtzdmjxeI/AAAAAAAAlq8/UD7R0cpPJJg/s1600/Imagen31.p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360" y="162827"/>
            <a:ext cx="1109763" cy="908719"/>
          </a:xfrm>
          <a:prstGeom prst="rect">
            <a:avLst/>
          </a:prstGeom>
          <a:noFill/>
        </p:spPr>
      </p:pic>
      <p:sp>
        <p:nvSpPr>
          <p:cNvPr id="120" name="119 CuadroTexto"/>
          <p:cNvSpPr txBox="1"/>
          <p:nvPr/>
        </p:nvSpPr>
        <p:spPr>
          <a:xfrm>
            <a:off x="2168421" y="1714024"/>
            <a:ext cx="162101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11.00 </a:t>
            </a:r>
            <a:r>
              <a:rPr lang="ca-ES" sz="1100" b="1" dirty="0" smtClean="0">
                <a:cs typeface="Gautami" pitchFamily="2"/>
              </a:rPr>
              <a:t>Baby </a:t>
            </a:r>
            <a:r>
              <a:rPr lang="ca-ES" sz="1100" b="1" dirty="0" err="1" smtClean="0">
                <a:cs typeface="Gautami" pitchFamily="2"/>
              </a:rPr>
              <a:t>Sensory</a:t>
            </a:r>
            <a:r>
              <a:rPr lang="ca-ES" sz="1100" b="1" dirty="0" smtClean="0">
                <a:cs typeface="Gautami" pitchFamily="2"/>
              </a:rPr>
              <a:t>    </a:t>
            </a:r>
          </a:p>
          <a:p>
            <a:pPr algn="ctr"/>
            <a:r>
              <a:rPr lang="ca-ES" sz="1100" dirty="0" smtClean="0">
                <a:cs typeface="Gautami" pitchFamily="2"/>
              </a:rPr>
              <a:t>(0-13m)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12:30  </a:t>
            </a:r>
            <a:r>
              <a:rPr lang="ca-ES" sz="1100" b="1" dirty="0" err="1" smtClean="0">
                <a:cs typeface="Gautami" pitchFamily="2"/>
              </a:rPr>
              <a:t>It’s</a:t>
            </a:r>
            <a:r>
              <a:rPr lang="ca-ES" sz="1100" b="1" dirty="0" smtClean="0">
                <a:cs typeface="Gautami" pitchFamily="2"/>
              </a:rPr>
              <a:t> time to play </a:t>
            </a:r>
          </a:p>
          <a:p>
            <a:pPr algn="ctr"/>
            <a:r>
              <a:rPr lang="ca-ES" sz="1100" dirty="0" smtClean="0">
                <a:cs typeface="Gautami" pitchFamily="2"/>
              </a:rPr>
              <a:t>(1 to 3 </a:t>
            </a:r>
            <a:r>
              <a:rPr lang="ca-ES" sz="1100" dirty="0" err="1" smtClean="0">
                <a:cs typeface="Gautami" pitchFamily="2"/>
              </a:rPr>
              <a:t>years</a:t>
            </a:r>
            <a:r>
              <a:rPr lang="ca-ES" sz="1100" dirty="0" smtClean="0">
                <a:cs typeface="Gautami" pitchFamily="2"/>
              </a:rPr>
              <a:t> </a:t>
            </a:r>
            <a:r>
              <a:rPr lang="ca-ES" sz="1100" dirty="0" err="1" smtClean="0">
                <a:cs typeface="Gautami" pitchFamily="2"/>
              </a:rPr>
              <a:t>old</a:t>
            </a:r>
            <a:r>
              <a:rPr lang="ca-ES" sz="1100" dirty="0" smtClean="0">
                <a:cs typeface="Gautami" pitchFamily="2"/>
              </a:rPr>
              <a:t>)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15:45 </a:t>
            </a:r>
            <a:r>
              <a:rPr lang="ca-ES" sz="1100" b="1" dirty="0" err="1" smtClean="0">
                <a:cs typeface="Gautami" pitchFamily="2"/>
              </a:rPr>
              <a:t>Baby</a:t>
            </a:r>
            <a:r>
              <a:rPr lang="ca-ES" sz="1100" b="1" dirty="0" smtClean="0">
                <a:cs typeface="Gautami" pitchFamily="2"/>
              </a:rPr>
              <a:t> </a:t>
            </a:r>
            <a:r>
              <a:rPr lang="ca-ES" sz="1100" b="1" dirty="0" err="1" smtClean="0">
                <a:cs typeface="Gautami" pitchFamily="2"/>
              </a:rPr>
              <a:t>Sensory</a:t>
            </a:r>
            <a:r>
              <a:rPr lang="ca-ES" sz="1100" b="1" dirty="0" smtClean="0">
                <a:cs typeface="Gautami" pitchFamily="2"/>
              </a:rPr>
              <a:t> </a:t>
            </a:r>
          </a:p>
          <a:p>
            <a:pPr algn="ctr"/>
            <a:r>
              <a:rPr lang="ca-ES" sz="1100" dirty="0" smtClean="0">
                <a:cs typeface="Gautami" pitchFamily="2"/>
              </a:rPr>
              <a:t>(0-13m)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17.00 </a:t>
            </a:r>
            <a:r>
              <a:rPr lang="ca-ES" sz="1100" b="1" dirty="0" smtClean="0">
                <a:cs typeface="Gautami" pitchFamily="2"/>
              </a:rPr>
              <a:t>Baby </a:t>
            </a:r>
            <a:r>
              <a:rPr lang="ca-ES" sz="1100" b="1" dirty="0" err="1" smtClean="0">
                <a:cs typeface="Gautami" pitchFamily="2"/>
              </a:rPr>
              <a:t>Sensory</a:t>
            </a:r>
            <a:r>
              <a:rPr lang="ca-ES" sz="1100" b="1" dirty="0" smtClean="0">
                <a:cs typeface="Gautami" pitchFamily="2"/>
              </a:rPr>
              <a:t> </a:t>
            </a:r>
          </a:p>
          <a:p>
            <a:pPr algn="ctr"/>
            <a:r>
              <a:rPr lang="ca-ES" sz="1100" dirty="0" smtClean="0">
                <a:cs typeface="Gautami" pitchFamily="2"/>
              </a:rPr>
              <a:t>(0-13m)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18.45</a:t>
            </a:r>
            <a:r>
              <a:rPr lang="ca-ES" sz="1100" dirty="0" smtClean="0">
                <a:cs typeface="Gautami" pitchFamily="2"/>
              </a:rPr>
              <a:t>: </a:t>
            </a:r>
            <a:r>
              <a:rPr lang="ca-ES" sz="1100" b="1" dirty="0" smtClean="0">
                <a:cs typeface="Gautami" pitchFamily="2"/>
              </a:rPr>
              <a:t>Ioga embarassades</a:t>
            </a:r>
          </a:p>
        </p:txBody>
      </p:sp>
      <p:sp>
        <p:nvSpPr>
          <p:cNvPr id="124" name="123 CuadroTexto"/>
          <p:cNvSpPr txBox="1"/>
          <p:nvPr/>
        </p:nvSpPr>
        <p:spPr>
          <a:xfrm>
            <a:off x="3777997" y="1720982"/>
            <a:ext cx="1621016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10.15 </a:t>
            </a:r>
            <a:r>
              <a:rPr lang="ca-ES" sz="1100" b="1" dirty="0" smtClean="0">
                <a:cs typeface="Gautami" pitchFamily="2"/>
              </a:rPr>
              <a:t>Ioga </a:t>
            </a:r>
            <a:r>
              <a:rPr lang="ca-ES" sz="1100" b="1" dirty="0" err="1" smtClean="0">
                <a:cs typeface="Gautami" pitchFamily="2"/>
              </a:rPr>
              <a:t>mares-bebés</a:t>
            </a:r>
            <a:r>
              <a:rPr lang="ca-ES" sz="1100" b="1" dirty="0" smtClean="0">
                <a:cs typeface="Gautami" pitchFamily="2"/>
              </a:rPr>
              <a:t>    </a:t>
            </a:r>
            <a:r>
              <a:rPr lang="ca-ES" sz="1100" dirty="0" smtClean="0">
                <a:cs typeface="Gautami" pitchFamily="2"/>
              </a:rPr>
              <a:t>       (0-13m)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11:45  </a:t>
            </a:r>
            <a:r>
              <a:rPr lang="ca-ES" sz="1100" b="1" dirty="0" smtClean="0">
                <a:cs typeface="Gautami" pitchFamily="2"/>
              </a:rPr>
              <a:t>Ioga en família </a:t>
            </a:r>
          </a:p>
          <a:p>
            <a:pPr algn="ctr"/>
            <a:r>
              <a:rPr lang="ca-ES" sz="1100" dirty="0" smtClean="0">
                <a:cs typeface="Gautami" pitchFamily="2"/>
              </a:rPr>
              <a:t>(1 a 3 anys)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16:30:</a:t>
            </a:r>
            <a:r>
              <a:rPr lang="ca-ES" sz="1100" b="1" dirty="0" smtClean="0">
                <a:cs typeface="Gautami" pitchFamily="2"/>
              </a:rPr>
              <a:t>Música</a:t>
            </a:r>
            <a:r>
              <a:rPr lang="ca-ES" sz="1100" dirty="0" smtClean="0">
                <a:cs typeface="Gautami" pitchFamily="2"/>
              </a:rPr>
              <a:t> </a:t>
            </a:r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(1 a 2 anys)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17:30  </a:t>
            </a:r>
            <a:r>
              <a:rPr lang="ca-ES" sz="1100" b="1" dirty="0" smtClean="0">
                <a:cs typeface="Gautami" pitchFamily="2"/>
              </a:rPr>
              <a:t>Música</a:t>
            </a:r>
            <a:r>
              <a:rPr lang="ca-ES" sz="1100" dirty="0" smtClean="0">
                <a:cs typeface="Gautami" pitchFamily="2"/>
              </a:rPr>
              <a:t> </a:t>
            </a:r>
          </a:p>
          <a:p>
            <a:pPr algn="ctr"/>
            <a:r>
              <a:rPr lang="ca-ES" sz="1100" dirty="0" smtClean="0">
                <a:cs typeface="Gautami" pitchFamily="2"/>
              </a:rPr>
              <a:t>(2 a 3 anys)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18:30 </a:t>
            </a:r>
            <a:r>
              <a:rPr lang="ca-ES" sz="1100" b="1" dirty="0" smtClean="0">
                <a:cs typeface="Gautami" pitchFamily="2"/>
              </a:rPr>
              <a:t>Juguem amb música </a:t>
            </a:r>
          </a:p>
          <a:p>
            <a:pPr algn="ctr"/>
            <a:r>
              <a:rPr lang="ca-ES" sz="1100" dirty="0" smtClean="0">
                <a:cs typeface="Gautami" pitchFamily="2"/>
              </a:rPr>
              <a:t>(3 a 5 anys)</a:t>
            </a:r>
          </a:p>
        </p:txBody>
      </p:sp>
      <p:sp>
        <p:nvSpPr>
          <p:cNvPr id="132" name="131 CuadroTexto"/>
          <p:cNvSpPr txBox="1"/>
          <p:nvPr/>
        </p:nvSpPr>
        <p:spPr>
          <a:xfrm>
            <a:off x="5373613" y="1718216"/>
            <a:ext cx="162101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10.00 a </a:t>
            </a:r>
            <a:r>
              <a:rPr lang="ca-ES" sz="1100" dirty="0" smtClean="0">
                <a:cs typeface="Gautami" pitchFamily="2"/>
              </a:rPr>
              <a:t>12:00 </a:t>
            </a:r>
            <a:r>
              <a:rPr lang="ca-ES" sz="1100" b="1" dirty="0" smtClean="0">
                <a:cs typeface="Gautami" pitchFamily="2"/>
              </a:rPr>
              <a:t>Esmorzar de mares, espai de joc, dansa del ventre i xerrada:</a:t>
            </a:r>
          </a:p>
          <a:p>
            <a:pPr algn="ctr"/>
            <a:r>
              <a:rPr lang="ca-ES" sz="1100" i="1" dirty="0" smtClean="0">
                <a:cs typeface="Gautami" pitchFamily="2"/>
              </a:rPr>
              <a:t>“Introducció a l’alimentació sòlida amb o sense deslletament” 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17:15 </a:t>
            </a:r>
            <a:r>
              <a:rPr lang="ca-ES" sz="1100" b="1" dirty="0" smtClean="0">
                <a:cs typeface="Gautami" pitchFamily="2"/>
              </a:rPr>
              <a:t>Dansa del ventre </a:t>
            </a:r>
          </a:p>
          <a:p>
            <a:pPr algn="ctr"/>
            <a:r>
              <a:rPr lang="ca-ES" sz="1100" dirty="0" smtClean="0">
                <a:cs typeface="Gautami" pitchFamily="2"/>
              </a:rPr>
              <a:t>(3 a 5 anys) 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17.45  </a:t>
            </a:r>
            <a:r>
              <a:rPr lang="ca-ES" sz="1100" b="1" dirty="0" err="1" smtClean="0">
                <a:cs typeface="Gautami" pitchFamily="2"/>
              </a:rPr>
              <a:t>Ioguem</a:t>
            </a:r>
            <a:r>
              <a:rPr lang="ca-ES" sz="1100" dirty="0" smtClean="0">
                <a:cs typeface="Gautami" pitchFamily="2"/>
              </a:rPr>
              <a:t> </a:t>
            </a:r>
          </a:p>
          <a:p>
            <a:pPr algn="ctr"/>
            <a:r>
              <a:rPr lang="ca-ES" sz="1100" dirty="0" smtClean="0">
                <a:cs typeface="Gautami" pitchFamily="2"/>
              </a:rPr>
              <a:t>(3 a 6 anys)</a:t>
            </a:r>
          </a:p>
          <a:p>
            <a:endParaRPr lang="ca-ES" sz="1100" dirty="0" smtClean="0">
              <a:cs typeface="Gautami" pitchFamily="2"/>
            </a:endParaRPr>
          </a:p>
        </p:txBody>
      </p:sp>
      <p:sp>
        <p:nvSpPr>
          <p:cNvPr id="136" name="135 CuadroTexto"/>
          <p:cNvSpPr txBox="1"/>
          <p:nvPr/>
        </p:nvSpPr>
        <p:spPr>
          <a:xfrm>
            <a:off x="6983432" y="1720982"/>
            <a:ext cx="1621016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12:00 </a:t>
            </a:r>
            <a:r>
              <a:rPr lang="ca-ES" sz="1100" b="1" dirty="0" smtClean="0">
                <a:cs typeface="Gautami" pitchFamily="2"/>
              </a:rPr>
              <a:t>Gimnàstica suau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14:00 a 15:30</a:t>
            </a:r>
          </a:p>
          <a:p>
            <a:pPr algn="ctr"/>
            <a:r>
              <a:rPr lang="ca-ES" sz="1100" b="1" dirty="0" smtClean="0">
                <a:cs typeface="Gautami" pitchFamily="2"/>
              </a:rPr>
              <a:t>Escola    de pares i mares (amb dinar)</a:t>
            </a:r>
          </a:p>
          <a:p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</p:txBody>
      </p:sp>
      <p:sp>
        <p:nvSpPr>
          <p:cNvPr id="138" name="137 CuadroTexto"/>
          <p:cNvSpPr txBox="1"/>
          <p:nvPr/>
        </p:nvSpPr>
        <p:spPr>
          <a:xfrm>
            <a:off x="7029797" y="4337809"/>
            <a:ext cx="144016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1100" dirty="0" smtClean="0">
                <a:cs typeface="Gautami" pitchFamily="2"/>
              </a:rPr>
              <a:t>17:30 </a:t>
            </a:r>
            <a:r>
              <a:rPr lang="ca-ES" sz="1100" b="1" dirty="0" smtClean="0">
                <a:cs typeface="Gautami" pitchFamily="2"/>
              </a:rPr>
              <a:t>Diversió en família </a:t>
            </a:r>
            <a:r>
              <a:rPr lang="ca-ES" sz="1100" dirty="0" smtClean="0">
                <a:cs typeface="Gautami" pitchFamily="2"/>
              </a:rPr>
              <a:t>(+ de 2 anys)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pPr algn="ctr"/>
            <a:r>
              <a:rPr lang="ca-ES" sz="1100" dirty="0" smtClean="0">
                <a:cs typeface="Gautami" pitchFamily="2"/>
              </a:rPr>
              <a:t>17:30 </a:t>
            </a:r>
            <a:r>
              <a:rPr lang="ca-ES" sz="1100" b="1" dirty="0" err="1" smtClean="0">
                <a:cs typeface="Gautami" pitchFamily="2"/>
              </a:rPr>
              <a:t>It’s</a:t>
            </a:r>
            <a:r>
              <a:rPr lang="ca-ES" sz="1100" b="1" dirty="0" smtClean="0">
                <a:cs typeface="Gautami" pitchFamily="2"/>
              </a:rPr>
              <a:t> time to play </a:t>
            </a:r>
            <a:r>
              <a:rPr lang="ca-ES" sz="1100" dirty="0" smtClean="0">
                <a:cs typeface="Gautami" pitchFamily="2"/>
              </a:rPr>
              <a:t>(3 to 6 </a:t>
            </a:r>
            <a:r>
              <a:rPr lang="ca-ES" sz="1100" dirty="0" err="1" smtClean="0">
                <a:cs typeface="Gautami" pitchFamily="2"/>
              </a:rPr>
              <a:t>years</a:t>
            </a:r>
            <a:r>
              <a:rPr lang="ca-ES" sz="1100" dirty="0" smtClean="0">
                <a:cs typeface="Gautami" pitchFamily="2"/>
              </a:rPr>
              <a:t> </a:t>
            </a:r>
            <a:r>
              <a:rPr lang="ca-ES" sz="1100" dirty="0" err="1" smtClean="0">
                <a:cs typeface="Gautami" pitchFamily="2"/>
              </a:rPr>
              <a:t>old</a:t>
            </a:r>
            <a:r>
              <a:rPr lang="ca-ES" sz="1100" dirty="0" smtClean="0">
                <a:cs typeface="Gautami" pitchFamily="2"/>
              </a:rPr>
              <a:t>)</a:t>
            </a:r>
          </a:p>
          <a:p>
            <a:pPr algn="ctr"/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  <a:p>
            <a:endParaRPr lang="ca-ES" sz="1100" dirty="0" smtClean="0">
              <a:cs typeface="Gautami" pitchFamily="2"/>
            </a:endParaRPr>
          </a:p>
        </p:txBody>
      </p:sp>
      <p:sp>
        <p:nvSpPr>
          <p:cNvPr id="139" name="138 Rectángulo"/>
          <p:cNvSpPr/>
          <p:nvPr/>
        </p:nvSpPr>
        <p:spPr>
          <a:xfrm>
            <a:off x="467544" y="1628800"/>
            <a:ext cx="8064896" cy="47525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4" name="143 Rectángulo"/>
          <p:cNvSpPr/>
          <p:nvPr/>
        </p:nvSpPr>
        <p:spPr>
          <a:xfrm>
            <a:off x="467544" y="3429000"/>
            <a:ext cx="8064896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100"/>
          </a:p>
        </p:txBody>
      </p:sp>
      <p:sp>
        <p:nvSpPr>
          <p:cNvPr id="146" name="145 Rectángulo"/>
          <p:cNvSpPr/>
          <p:nvPr/>
        </p:nvSpPr>
        <p:spPr>
          <a:xfrm>
            <a:off x="5399025" y="1628800"/>
            <a:ext cx="1584176" cy="47525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93 Imagen" descr="logo MP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7044" y="260648"/>
            <a:ext cx="2071702" cy="444807"/>
          </a:xfrm>
          <a:prstGeom prst="rect">
            <a:avLst/>
          </a:prstGeom>
        </p:spPr>
      </p:pic>
      <p:sp>
        <p:nvSpPr>
          <p:cNvPr id="114" name="113 CuadroTexto"/>
          <p:cNvSpPr txBox="1"/>
          <p:nvPr/>
        </p:nvSpPr>
        <p:spPr>
          <a:xfrm>
            <a:off x="819986" y="6042584"/>
            <a:ext cx="77867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000" b="1" dirty="0" smtClean="0">
                <a:cs typeface="Gautami" pitchFamily="2"/>
              </a:rPr>
              <a:t>Notes:</a:t>
            </a:r>
            <a:endParaRPr lang="ca-ES" sz="1000" dirty="0" smtClean="0">
              <a:cs typeface="Gautami" pitchFamily="2"/>
            </a:endParaRPr>
          </a:p>
          <a:p>
            <a:pPr>
              <a:buFontTx/>
              <a:buChar char="-"/>
            </a:pPr>
            <a:r>
              <a:rPr lang="ca-ES" sz="1000" dirty="0" smtClean="0">
                <a:cs typeface="Gautami" pitchFamily="2"/>
              </a:rPr>
              <a:t>  Per a inscriure't a les nostres activitats o tallers has de trucar-nos al 932261112 o escriure’ns a </a:t>
            </a:r>
            <a:r>
              <a:rPr lang="ca-ES" sz="1000" dirty="0" err="1" smtClean="0">
                <a:cs typeface="Gautami" pitchFamily="2"/>
                <a:hlinkClick r:id="rId3"/>
              </a:rPr>
              <a:t>infomarespiratesiprinceses</a:t>
            </a:r>
            <a:r>
              <a:rPr lang="ca-ES" sz="1000" dirty="0" smtClean="0">
                <a:cs typeface="Gautami" pitchFamily="2"/>
                <a:hlinkClick r:id="rId3"/>
              </a:rPr>
              <a:t>@</a:t>
            </a:r>
            <a:r>
              <a:rPr lang="ca-ES" sz="1000" dirty="0" err="1" smtClean="0">
                <a:cs typeface="Gautami" pitchFamily="2"/>
                <a:hlinkClick r:id="rId3"/>
              </a:rPr>
              <a:t>gmail.com</a:t>
            </a:r>
            <a:endParaRPr lang="ca-ES" sz="1000" dirty="0" smtClean="0">
              <a:cs typeface="Gautami" pitchFamily="2"/>
            </a:endParaRPr>
          </a:p>
          <a:p>
            <a:pPr>
              <a:buFontTx/>
              <a:buChar char="-"/>
            </a:pPr>
            <a:endParaRPr lang="ca-ES" sz="1000" dirty="0">
              <a:cs typeface="Gautami" pitchFamily="2"/>
            </a:endParaRPr>
          </a:p>
        </p:txBody>
      </p:sp>
      <p:sp>
        <p:nvSpPr>
          <p:cNvPr id="25" name="24 CuadroTexto"/>
          <p:cNvSpPr txBox="1"/>
          <p:nvPr/>
        </p:nvSpPr>
        <p:spPr>
          <a:xfrm>
            <a:off x="467544" y="764704"/>
            <a:ext cx="8280920" cy="5678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100" b="1" i="1" dirty="0" smtClean="0"/>
              <a:t>Psicomotricitat i </a:t>
            </a:r>
            <a:r>
              <a:rPr lang="ca-ES" sz="1100" b="1" i="1" dirty="0" err="1" smtClean="0"/>
              <a:t>psico-música</a:t>
            </a:r>
            <a:r>
              <a:rPr lang="ca-ES" sz="1100" b="1" i="1" dirty="0" smtClean="0"/>
              <a:t>  (de 0 a 3 anys)</a:t>
            </a:r>
            <a:endParaRPr lang="ca-ES" sz="1100" i="1" dirty="0" smtClean="0"/>
          </a:p>
          <a:p>
            <a:r>
              <a:rPr lang="ca-ES" sz="1100" dirty="0" smtClean="0"/>
              <a:t>Activitat que estimula la psicomotricitat del nadó a partir del joc i la música. Activitat d’1h setmanal i un cost de 45€.</a:t>
            </a:r>
          </a:p>
          <a:p>
            <a:endParaRPr lang="ca-ES" sz="1100" i="1" dirty="0" smtClean="0"/>
          </a:p>
          <a:p>
            <a:r>
              <a:rPr lang="ca-ES" sz="1100" b="1" i="1" dirty="0" err="1" smtClean="0"/>
              <a:t>Baby</a:t>
            </a:r>
            <a:r>
              <a:rPr lang="ca-ES" sz="1100" b="1" i="1" dirty="0" smtClean="0"/>
              <a:t> </a:t>
            </a:r>
            <a:r>
              <a:rPr lang="ca-ES" sz="1100" b="1" i="1" dirty="0" err="1" smtClean="0"/>
              <a:t>Sensory</a:t>
            </a:r>
            <a:r>
              <a:rPr lang="ca-ES" sz="1100" b="1" i="1" dirty="0" smtClean="0"/>
              <a:t> (de 0 a 13 m).</a:t>
            </a:r>
          </a:p>
          <a:p>
            <a:r>
              <a:rPr lang="ca-ES" sz="1100" dirty="0" smtClean="0"/>
              <a:t>Activitat d’estimulació sensorial que desenvolupa l’aprenentatge del nadó. </a:t>
            </a:r>
            <a:r>
              <a:rPr lang="ca-ES" sz="1100" dirty="0" smtClean="0"/>
              <a:t>Grups en anglès i castellà. Activitat </a:t>
            </a:r>
            <a:r>
              <a:rPr lang="ca-ES" sz="1100" dirty="0" smtClean="0"/>
              <a:t>d’1h setmanal i un cost de 50€.</a:t>
            </a:r>
          </a:p>
          <a:p>
            <a:pPr lvl="2"/>
            <a:endParaRPr lang="ca-ES" sz="1100" i="1" dirty="0" smtClean="0"/>
          </a:p>
          <a:p>
            <a:r>
              <a:rPr lang="ca-ES" sz="1100" b="1" i="1" dirty="0" err="1" smtClean="0"/>
              <a:t>It’s</a:t>
            </a:r>
            <a:r>
              <a:rPr lang="ca-ES" sz="1100" b="1" i="1" dirty="0" smtClean="0"/>
              <a:t> time to play (d’1 a 3 anys i de 3 a 6 anys).</a:t>
            </a:r>
          </a:p>
          <a:p>
            <a:r>
              <a:rPr lang="ca-ES" sz="1100" dirty="0" smtClean="0"/>
              <a:t>Explicarem contes, rimes tradicionals, cançons i jocs en anglès mentre ens divertim amb els nostres pares. Preu 15€ sessió aïllada i 50€ les 4 sessions.</a:t>
            </a:r>
          </a:p>
          <a:p>
            <a:endParaRPr lang="ca-ES" sz="1100" i="1" dirty="0" smtClean="0"/>
          </a:p>
          <a:p>
            <a:r>
              <a:rPr lang="ca-ES" sz="1100" b="1" i="1" dirty="0" smtClean="0"/>
              <a:t>Ioga per a embarassades.</a:t>
            </a:r>
          </a:p>
          <a:p>
            <a:r>
              <a:rPr lang="ca-ES" sz="1100" dirty="0" smtClean="0"/>
              <a:t>El ioga aporta una gran sensació de benestar i ens ajuda a reduir l'estrès. La mare podrà preparar-se per gaudir d’un embaràs més conscient i una bona recuperació després del naixement. </a:t>
            </a:r>
            <a:r>
              <a:rPr lang="ca-ES" sz="1100" dirty="0" smtClean="0"/>
              <a:t>A</a:t>
            </a:r>
            <a:r>
              <a:rPr lang="ca-ES" sz="1100" dirty="0" smtClean="0"/>
              <a:t>ctivitat </a:t>
            </a:r>
            <a:r>
              <a:rPr lang="ca-ES" sz="1100" dirty="0" smtClean="0"/>
              <a:t>d’1h setmanal i un cost de 45€.</a:t>
            </a:r>
          </a:p>
          <a:p>
            <a:endParaRPr lang="ca-ES" sz="1100" dirty="0" smtClean="0"/>
          </a:p>
          <a:p>
            <a:r>
              <a:rPr lang="ca-ES" sz="1100" b="1" i="1" dirty="0" smtClean="0"/>
              <a:t>Ioga mares i </a:t>
            </a:r>
            <a:r>
              <a:rPr lang="ca-ES" sz="1100" b="1" i="1" dirty="0" smtClean="0"/>
              <a:t>bebès (1m a 12m).</a:t>
            </a:r>
            <a:endParaRPr lang="ca-ES" sz="1100" b="1" i="1" dirty="0" smtClean="0"/>
          </a:p>
          <a:p>
            <a:r>
              <a:rPr lang="ca-ES" sz="1100" dirty="0" smtClean="0"/>
              <a:t> Una dolça descoberta del ioga per compartir amb el teu nadó</a:t>
            </a:r>
            <a:r>
              <a:rPr lang="ca-ES" sz="1100" b="1" i="1" dirty="0" smtClean="0"/>
              <a:t>.</a:t>
            </a:r>
            <a:r>
              <a:rPr lang="ca-ES" sz="1100" i="1" dirty="0" smtClean="0"/>
              <a:t> </a:t>
            </a:r>
            <a:r>
              <a:rPr lang="ca-ES" sz="1100" dirty="0" smtClean="0"/>
              <a:t>.Activitat </a:t>
            </a:r>
            <a:r>
              <a:rPr lang="ca-ES" sz="1100" dirty="0" smtClean="0"/>
              <a:t>d’1h setmanal i un cost de 50€.</a:t>
            </a:r>
          </a:p>
          <a:p>
            <a:endParaRPr lang="ca-ES" sz="1100" b="1" i="1" dirty="0" smtClean="0"/>
          </a:p>
          <a:p>
            <a:r>
              <a:rPr lang="ca-ES" sz="1100" b="1" i="1" dirty="0" smtClean="0"/>
              <a:t>Ioga en família (d´1 a 3 anys).</a:t>
            </a:r>
          </a:p>
          <a:p>
            <a:r>
              <a:rPr lang="ca-ES" sz="1100" dirty="0" smtClean="0"/>
              <a:t>Activitat per descobrir el ioga jugant i </a:t>
            </a:r>
            <a:r>
              <a:rPr lang="ca-ES" sz="1100" dirty="0" smtClean="0"/>
              <a:t>aprenent </a:t>
            </a:r>
            <a:r>
              <a:rPr lang="ca-ES" sz="1100" dirty="0" smtClean="0"/>
              <a:t>hàbits de relaxació  i </a:t>
            </a:r>
            <a:r>
              <a:rPr lang="ca-ES" sz="1100" dirty="0" smtClean="0"/>
              <a:t>respiració</a:t>
            </a:r>
            <a:r>
              <a:rPr lang="ca-ES" sz="1100" dirty="0" smtClean="0"/>
              <a:t>. </a:t>
            </a:r>
            <a:r>
              <a:rPr lang="ca-ES" sz="1100" dirty="0" smtClean="0"/>
              <a:t>Preu sessió aïllada 12€.</a:t>
            </a:r>
            <a:endParaRPr lang="ca-ES" sz="1100" dirty="0" smtClean="0"/>
          </a:p>
          <a:p>
            <a:endParaRPr lang="ca-ES" sz="1100" b="1" i="1" dirty="0" smtClean="0"/>
          </a:p>
          <a:p>
            <a:r>
              <a:rPr lang="ca-ES" sz="1100" b="1" i="1" dirty="0" smtClean="0"/>
              <a:t>Música ( d’1 a 3 anys) .</a:t>
            </a:r>
            <a:r>
              <a:rPr lang="ca-ES" sz="1100" i="1" dirty="0" smtClean="0"/>
              <a:t> </a:t>
            </a:r>
          </a:p>
          <a:p>
            <a:r>
              <a:rPr lang="ca-ES" sz="1100" dirty="0" smtClean="0"/>
              <a:t>Activitat on la </a:t>
            </a:r>
            <a:r>
              <a:rPr lang="ca-ES" sz="1100" dirty="0" smtClean="0"/>
              <a:t>música, </a:t>
            </a:r>
            <a:r>
              <a:rPr lang="ca-ES" sz="1100" dirty="0" smtClean="0"/>
              <a:t>la descoberta dels instruments i els jocs de falda son l’eix de l'estimulació  del nen </a:t>
            </a:r>
            <a:r>
              <a:rPr lang="ca-ES" sz="1100" i="1" dirty="0" smtClean="0"/>
              <a:t>. </a:t>
            </a:r>
            <a:r>
              <a:rPr lang="ca-ES" sz="1100" dirty="0" smtClean="0"/>
              <a:t>Activitat d’1h setmanal i un cost de 45€.</a:t>
            </a:r>
          </a:p>
          <a:p>
            <a:endParaRPr lang="ca-ES" sz="1100" b="1" dirty="0" smtClean="0"/>
          </a:p>
          <a:p>
            <a:r>
              <a:rPr lang="ca-ES" sz="1100" b="1" dirty="0" smtClean="0"/>
              <a:t>Juguem amb </a:t>
            </a:r>
            <a:r>
              <a:rPr lang="ca-ES" sz="1100" b="1" i="1" dirty="0" smtClean="0"/>
              <a:t>música (de 3 a 5 anys)</a:t>
            </a:r>
          </a:p>
          <a:p>
            <a:r>
              <a:rPr lang="ca-ES" sz="1100" dirty="0" smtClean="0"/>
              <a:t> Activitats  amb balls, fet i amagar, rotllanes, cordes i jocs relacionats amb la música . Activitat d’1h setmanal i un cost de 45€.</a:t>
            </a:r>
          </a:p>
          <a:p>
            <a:endParaRPr lang="ca-ES" sz="1100" b="1" i="1" dirty="0" smtClean="0"/>
          </a:p>
          <a:p>
            <a:r>
              <a:rPr lang="ca-ES" sz="1100" b="1" i="1" dirty="0" smtClean="0"/>
              <a:t>Esmorzars de mares, espai joc, dansa ventre mamàs i bebès i xerrades . </a:t>
            </a:r>
          </a:p>
          <a:p>
            <a:r>
              <a:rPr lang="ca-ES" sz="1100" dirty="0" smtClean="0"/>
              <a:t>Espai de 10 a 12h en que les mares poden realitzar una sessió de dansa del ventre, jugar amb els seus fills amb varietat de material d'estimulació i participar d'una xerrada al mes d'un tema d'interès proposat per elles mateixes. Preu mensual 50€/m. Es pot assistir a la xerrada únicament per un cost de 10€.</a:t>
            </a:r>
          </a:p>
          <a:p>
            <a:pPr lvl="2"/>
            <a:r>
              <a:rPr lang="es-ES" sz="1100" b="1" i="1" dirty="0" smtClean="0"/>
              <a:t/>
            </a:r>
            <a:br>
              <a:rPr lang="es-ES" sz="1100" b="1" i="1" dirty="0" smtClean="0"/>
            </a:br>
            <a:endParaRPr lang="es-ES" sz="11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93 Imagen" descr="logo MP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7044" y="260648"/>
            <a:ext cx="2071702" cy="444807"/>
          </a:xfrm>
          <a:prstGeom prst="rect">
            <a:avLst/>
          </a:prstGeom>
        </p:spPr>
      </p:pic>
      <p:sp>
        <p:nvSpPr>
          <p:cNvPr id="114" name="113 CuadroTexto"/>
          <p:cNvSpPr txBox="1"/>
          <p:nvPr/>
        </p:nvSpPr>
        <p:spPr>
          <a:xfrm>
            <a:off x="819986" y="6042584"/>
            <a:ext cx="77867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000" b="1" dirty="0" smtClean="0">
                <a:cs typeface="Gautami" pitchFamily="2"/>
              </a:rPr>
              <a:t>Notes:</a:t>
            </a:r>
            <a:endParaRPr lang="ca-ES" sz="1000" dirty="0" smtClean="0">
              <a:cs typeface="Gautami" pitchFamily="2"/>
            </a:endParaRPr>
          </a:p>
          <a:p>
            <a:pPr>
              <a:buFontTx/>
              <a:buChar char="-"/>
            </a:pPr>
            <a:r>
              <a:rPr lang="ca-ES" sz="1000" dirty="0" smtClean="0">
                <a:cs typeface="Gautami" pitchFamily="2"/>
              </a:rPr>
              <a:t>  Per a inscriure't a les nostres activitats o tallers has de trucar-nos al 932261112 o escriure’ns a </a:t>
            </a:r>
            <a:r>
              <a:rPr lang="ca-ES" sz="1000" dirty="0" err="1" smtClean="0">
                <a:cs typeface="Gautami" pitchFamily="2"/>
                <a:hlinkClick r:id="rId3"/>
              </a:rPr>
              <a:t>infomarespiratesiprinceses</a:t>
            </a:r>
            <a:r>
              <a:rPr lang="ca-ES" sz="1000" dirty="0" smtClean="0">
                <a:cs typeface="Gautami" pitchFamily="2"/>
                <a:hlinkClick r:id="rId3"/>
              </a:rPr>
              <a:t>@</a:t>
            </a:r>
            <a:r>
              <a:rPr lang="ca-ES" sz="1000" dirty="0" err="1" smtClean="0">
                <a:cs typeface="Gautami" pitchFamily="2"/>
                <a:hlinkClick r:id="rId3"/>
              </a:rPr>
              <a:t>gmail.com</a:t>
            </a:r>
            <a:endParaRPr lang="ca-ES" sz="1000" dirty="0" smtClean="0">
              <a:cs typeface="Gautami" pitchFamily="2"/>
            </a:endParaRPr>
          </a:p>
          <a:p>
            <a:pPr>
              <a:buFontTx/>
              <a:buChar char="-"/>
            </a:pPr>
            <a:endParaRPr lang="ca-ES" sz="1000" dirty="0">
              <a:cs typeface="Gautami" pitchFamily="2"/>
            </a:endParaRPr>
          </a:p>
        </p:txBody>
      </p:sp>
      <p:sp>
        <p:nvSpPr>
          <p:cNvPr id="25" name="24 CuadroTexto"/>
          <p:cNvSpPr txBox="1"/>
          <p:nvPr/>
        </p:nvSpPr>
        <p:spPr>
          <a:xfrm>
            <a:off x="467544" y="764704"/>
            <a:ext cx="8280920" cy="5001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100" b="1" i="1" dirty="0" smtClean="0"/>
              <a:t>Dansa ventre (nenes a partir de 3 anys</a:t>
            </a:r>
            <a:r>
              <a:rPr lang="ca-ES" sz="1100" dirty="0" smtClean="0"/>
              <a:t>.)</a:t>
            </a:r>
          </a:p>
          <a:p>
            <a:r>
              <a:rPr lang="ca-ES" sz="1100" dirty="0" smtClean="0"/>
              <a:t>Descobreix la dansa del ventre </a:t>
            </a:r>
            <a:r>
              <a:rPr lang="ca-ES" sz="1100" dirty="0" err="1" smtClean="0"/>
              <a:t>d´una</a:t>
            </a:r>
            <a:r>
              <a:rPr lang="ca-ES" sz="1100" dirty="0" smtClean="0"/>
              <a:t> manera lúdica, amb coreografies i mocadors.  </a:t>
            </a:r>
            <a:r>
              <a:rPr lang="ca-ES" sz="1100" dirty="0" smtClean="0"/>
              <a:t>Activitat </a:t>
            </a:r>
            <a:r>
              <a:rPr lang="ca-ES" sz="1100" dirty="0" err="1" smtClean="0"/>
              <a:t>d´una</a:t>
            </a:r>
            <a:r>
              <a:rPr lang="ca-ES" sz="1100" dirty="0" smtClean="0"/>
              <a:t> hora setmanal amb un cost de  45€/m</a:t>
            </a:r>
            <a:r>
              <a:rPr lang="ca-ES" sz="1100" i="1" dirty="0" smtClean="0"/>
              <a:t>.        </a:t>
            </a:r>
            <a:r>
              <a:rPr lang="ca-ES" sz="1100" b="1" i="1" dirty="0" smtClean="0"/>
              <a:t>                                                            </a:t>
            </a:r>
            <a:endParaRPr lang="ca-ES" sz="1100" i="1" dirty="0" smtClean="0"/>
          </a:p>
          <a:p>
            <a:endParaRPr lang="ca-ES" sz="1100" b="1" i="1" dirty="0" smtClean="0"/>
          </a:p>
          <a:p>
            <a:r>
              <a:rPr lang="ca-ES" sz="1100" b="1" i="1" dirty="0" err="1" smtClean="0"/>
              <a:t>Ioguem</a:t>
            </a:r>
            <a:r>
              <a:rPr lang="ca-ES" sz="1100" b="1" i="1" dirty="0" smtClean="0"/>
              <a:t> (de 3 a 6 anys)</a:t>
            </a:r>
          </a:p>
          <a:p>
            <a:r>
              <a:rPr lang="ca-ES" sz="1100" dirty="0" smtClean="0"/>
              <a:t>Taller de ioga que combina un </a:t>
            </a:r>
            <a:r>
              <a:rPr lang="ca-ES" sz="1100" dirty="0" smtClean="0"/>
              <a:t>conte o una manualitat relacionada </a:t>
            </a:r>
            <a:r>
              <a:rPr lang="ca-ES" sz="1100" dirty="0" smtClean="0"/>
              <a:t>amb el ioga amb una segona part </a:t>
            </a:r>
            <a:r>
              <a:rPr lang="ca-ES" sz="1100" dirty="0" err="1" smtClean="0"/>
              <a:t>d´una</a:t>
            </a:r>
            <a:r>
              <a:rPr lang="ca-ES" sz="1100" dirty="0" smtClean="0"/>
              <a:t> </a:t>
            </a:r>
            <a:r>
              <a:rPr lang="ca-ES" sz="1100" dirty="0" err="1" smtClean="0"/>
              <a:t>clase</a:t>
            </a:r>
            <a:r>
              <a:rPr lang="ca-ES" sz="1100" dirty="0" smtClean="0"/>
              <a:t> de ioga de 45 minuts </a:t>
            </a:r>
            <a:r>
              <a:rPr lang="ca-ES" sz="1100" b="1" i="1" dirty="0" smtClean="0"/>
              <a:t>. </a:t>
            </a:r>
            <a:r>
              <a:rPr lang="ca-ES" sz="1100" dirty="0" smtClean="0"/>
              <a:t>Dos dijous al mes, a les 17:45h (sessió de ioga a les 18:15). 16€ sessió.</a:t>
            </a:r>
          </a:p>
          <a:p>
            <a:endParaRPr lang="ca-ES" sz="1100" b="1" i="1" dirty="0" smtClean="0"/>
          </a:p>
          <a:p>
            <a:r>
              <a:rPr lang="ca-ES" sz="1100" b="1" i="1" dirty="0" err="1" smtClean="0"/>
              <a:t>Gimàstica</a:t>
            </a:r>
            <a:r>
              <a:rPr lang="ca-ES" sz="1100" b="1" i="1" dirty="0" smtClean="0"/>
              <a:t> suau. </a:t>
            </a:r>
          </a:p>
          <a:p>
            <a:r>
              <a:rPr lang="ca-ES" sz="1100" dirty="0" smtClean="0"/>
              <a:t>Activitat  ideal per recuperar-se del part al treballar el sol </a:t>
            </a:r>
            <a:r>
              <a:rPr lang="ca-ES" sz="1100" dirty="0" err="1" smtClean="0"/>
              <a:t>pèlvic</a:t>
            </a:r>
            <a:r>
              <a:rPr lang="ca-ES" sz="1100" dirty="0" smtClean="0"/>
              <a:t>, la </a:t>
            </a:r>
            <a:r>
              <a:rPr lang="ca-ES" sz="1100" dirty="0" err="1" smtClean="0"/>
              <a:t>rel.laxació</a:t>
            </a:r>
            <a:r>
              <a:rPr lang="ca-ES" sz="1100" dirty="0" smtClean="0"/>
              <a:t>  i la correcció </a:t>
            </a:r>
            <a:r>
              <a:rPr lang="ca-ES" sz="1100" dirty="0" err="1" smtClean="0"/>
              <a:t>postural</a:t>
            </a:r>
            <a:r>
              <a:rPr lang="ca-ES" sz="1100" dirty="0" smtClean="0"/>
              <a:t>. Activitat </a:t>
            </a:r>
            <a:r>
              <a:rPr lang="ca-ES" sz="1100" dirty="0" err="1" smtClean="0"/>
              <a:t>d´una</a:t>
            </a:r>
            <a:r>
              <a:rPr lang="ca-ES" sz="1100" dirty="0" smtClean="0"/>
              <a:t> hora setmanal amb un cost de  45€/m</a:t>
            </a:r>
            <a:r>
              <a:rPr lang="ca-ES" sz="1100" i="1" dirty="0" smtClean="0"/>
              <a:t>. </a:t>
            </a:r>
            <a:r>
              <a:rPr lang="ca-ES" sz="1100" dirty="0" smtClean="0"/>
              <a:t>Per als majors de 65 anys el preu inclou un massatge al mes de 20 minuts.</a:t>
            </a:r>
          </a:p>
          <a:p>
            <a:endParaRPr lang="ca-ES" sz="1100" b="1" i="1" dirty="0" smtClean="0"/>
          </a:p>
          <a:p>
            <a:r>
              <a:rPr lang="ca-ES" sz="1100" b="1" i="1" dirty="0" smtClean="0"/>
              <a:t>Taller de diversió en família.</a:t>
            </a:r>
          </a:p>
          <a:p>
            <a:r>
              <a:rPr lang="ca-ES" sz="1100" dirty="0" smtClean="0"/>
              <a:t>Us proposem trobar-nos al nostre espai per tornar a ser nens amb els nostres fills. Ens disfressarem, explicarem contes i farem manualitats, jugarem amb bombolles, llums i colors, ... Cada divendres tindrem una activitat diferent:</a:t>
            </a:r>
          </a:p>
          <a:p>
            <a:pPr lvl="2"/>
            <a:r>
              <a:rPr lang="ca-ES" sz="1100" i="1" dirty="0" err="1" smtClean="0"/>
              <a:t>Dv</a:t>
            </a:r>
            <a:r>
              <a:rPr lang="ca-ES" sz="1100" i="1" dirty="0" smtClean="0"/>
              <a:t>, 02/09/2011 taller de</a:t>
            </a:r>
            <a:r>
              <a:rPr lang="ca-ES" sz="1100" b="1" i="1" dirty="0" smtClean="0"/>
              <a:t> conte amb manualitat</a:t>
            </a:r>
            <a:r>
              <a:rPr lang="ca-ES" sz="1100" i="1" dirty="0" smtClean="0"/>
              <a:t>, "Una nit bestial" i farem animals màgics . Preu: 4€</a:t>
            </a:r>
          </a:p>
          <a:p>
            <a:pPr lvl="2"/>
            <a:r>
              <a:rPr lang="ca-ES" sz="1100" i="1" dirty="0" err="1" smtClean="0"/>
              <a:t>Dv</a:t>
            </a:r>
            <a:r>
              <a:rPr lang="ca-ES" sz="1100" i="1" dirty="0" smtClean="0"/>
              <a:t>, 09/09/2011 taller de </a:t>
            </a:r>
            <a:r>
              <a:rPr lang="ca-ES" sz="1100" b="1" i="1" dirty="0" smtClean="0"/>
              <a:t> conte amb manualitat</a:t>
            </a:r>
            <a:r>
              <a:rPr lang="ca-ES" sz="1100" i="1" dirty="0" smtClean="0"/>
              <a:t>, "El meu amic Tururut" i farem un extraterrestre. Preu: 4€.</a:t>
            </a:r>
          </a:p>
          <a:p>
            <a:pPr lvl="2"/>
            <a:r>
              <a:rPr lang="ca-ES" sz="1100" i="1" dirty="0" err="1" smtClean="0"/>
              <a:t>Dv</a:t>
            </a:r>
            <a:r>
              <a:rPr lang="ca-ES" sz="1100" i="1" dirty="0" smtClean="0"/>
              <a:t>, 16/09/2011 taller de </a:t>
            </a:r>
            <a:r>
              <a:rPr lang="ca-ES" sz="1100" b="1" i="1" dirty="0" smtClean="0"/>
              <a:t> disfresses </a:t>
            </a:r>
            <a:r>
              <a:rPr lang="ca-ES" sz="1100" i="1" dirty="0" smtClean="0"/>
              <a:t>(el fons del mar: estrella de mar o peix o submarinista). Preu: 5€.</a:t>
            </a:r>
          </a:p>
          <a:p>
            <a:pPr lvl="2"/>
            <a:r>
              <a:rPr lang="ca-ES" sz="1100" i="1" dirty="0" err="1" smtClean="0"/>
              <a:t>Dv</a:t>
            </a:r>
            <a:r>
              <a:rPr lang="ca-ES" sz="1100" i="1" dirty="0" smtClean="0"/>
              <a:t>, 23/09/2011 taller descobrim "</a:t>
            </a:r>
            <a:r>
              <a:rPr lang="ca-ES" sz="1100" b="1" i="1" dirty="0" smtClean="0"/>
              <a:t>un animal fantàstic: el mamut</a:t>
            </a:r>
            <a:r>
              <a:rPr lang="ca-ES" sz="1100" i="1" dirty="0" smtClean="0"/>
              <a:t>". Preu: 6€.</a:t>
            </a:r>
          </a:p>
          <a:p>
            <a:pPr lvl="2"/>
            <a:r>
              <a:rPr lang="ca-ES" sz="1100" i="1" dirty="0" err="1" smtClean="0"/>
              <a:t>Dv</a:t>
            </a:r>
            <a:r>
              <a:rPr lang="ca-ES" sz="1100" i="1" dirty="0" smtClean="0"/>
              <a:t>, 30/09/2011 taller descobrim "</a:t>
            </a:r>
            <a:r>
              <a:rPr lang="ca-ES" sz="1100" b="1" i="1" dirty="0" smtClean="0"/>
              <a:t>som </a:t>
            </a:r>
            <a:r>
              <a:rPr lang="ca-ES" sz="1100" b="1" i="1" dirty="0" smtClean="0"/>
              <a:t>astronautes </a:t>
            </a:r>
            <a:r>
              <a:rPr lang="ca-ES" sz="1100" b="1" i="1" dirty="0" smtClean="0"/>
              <a:t>per un dia". </a:t>
            </a:r>
            <a:r>
              <a:rPr lang="ca-ES" sz="1100" i="1" dirty="0" smtClean="0"/>
              <a:t>Preu: 9€.</a:t>
            </a:r>
          </a:p>
          <a:p>
            <a:pPr lvl="2"/>
            <a:endParaRPr lang="ca-ES" sz="1100" i="1" dirty="0" smtClean="0"/>
          </a:p>
          <a:p>
            <a:r>
              <a:rPr lang="ca-ES" sz="1100" b="1" i="1" dirty="0" smtClean="0"/>
              <a:t>			Curs </a:t>
            </a:r>
            <a:r>
              <a:rPr lang="ca-ES" sz="1100" b="1" i="1" dirty="0" smtClean="0"/>
              <a:t>Preparació al part INTENSIU. </a:t>
            </a:r>
            <a:r>
              <a:rPr lang="ca-ES" sz="1100" i="1" dirty="0" smtClean="0"/>
              <a:t>Dissabte 1 i 8 d'octubre de 10:30 a 14h. A càrrec de Maria </a:t>
            </a:r>
            <a:r>
              <a:rPr lang="ca-ES" sz="1100" i="1" dirty="0" smtClean="0"/>
              <a:t>			</a:t>
            </a:r>
            <a:r>
              <a:rPr lang="ca-ES" sz="1100" i="1" dirty="0" err="1" smtClean="0"/>
              <a:t>Peitx</a:t>
            </a:r>
            <a:r>
              <a:rPr lang="ca-ES" sz="1100" i="1" dirty="0" smtClean="0"/>
              <a:t>.</a:t>
            </a:r>
          </a:p>
          <a:p>
            <a:r>
              <a:rPr lang="ca-ES" sz="1100" dirty="0" smtClean="0"/>
              <a:t>			El </a:t>
            </a:r>
            <a:r>
              <a:rPr lang="ca-ES" sz="1100" dirty="0" smtClean="0"/>
              <a:t>primer dissabte parlarem  DEL PART (tipus de part, fases del part, tècniques de control del </a:t>
            </a:r>
            <a:r>
              <a:rPr lang="ca-ES" sz="1100" dirty="0" smtClean="0"/>
              <a:t>			dolor</a:t>
            </a:r>
            <a:r>
              <a:rPr lang="ca-ES" sz="1100" dirty="0" smtClean="0"/>
              <a:t>, respiració </a:t>
            </a:r>
            <a:r>
              <a:rPr lang="ca-ES" sz="1100" dirty="0" smtClean="0"/>
              <a:t>durant </a:t>
            </a:r>
            <a:r>
              <a:rPr lang="ca-ES" sz="1100" dirty="0" smtClean="0"/>
              <a:t>el part, anestèsia peridural, estrips/episiotomia… i del </a:t>
            </a:r>
            <a:r>
              <a:rPr lang="ca-ES" sz="1100" dirty="0" smtClean="0"/>
              <a:t>				PUERPERI</a:t>
            </a:r>
            <a:r>
              <a:rPr lang="ca-ES" sz="1100" dirty="0" smtClean="0"/>
              <a:t>  (cures de la mare després del part, </a:t>
            </a:r>
            <a:r>
              <a:rPr lang="ca-ES" sz="1100" dirty="0" smtClean="0"/>
              <a:t>aspectes </a:t>
            </a:r>
            <a:r>
              <a:rPr lang="ca-ES" sz="1100" dirty="0" smtClean="0"/>
              <a:t>psicològics del puerperi, adaptació de </a:t>
            </a:r>
            <a:r>
              <a:rPr lang="ca-ES" sz="1100" dirty="0" smtClean="0"/>
              <a:t>			la </a:t>
            </a:r>
            <a:r>
              <a:rPr lang="ca-ES" sz="1100" dirty="0" smtClean="0"/>
              <a:t>família, paper del pare…). El segon dissabte parlarem del </a:t>
            </a:r>
            <a:r>
              <a:rPr lang="ca-ES" sz="1100" dirty="0" smtClean="0"/>
              <a:t>NADÓ </a:t>
            </a:r>
            <a:r>
              <a:rPr lang="ca-ES" sz="1100" dirty="0" smtClean="0"/>
              <a:t>(primeres cures a sala de </a:t>
            </a:r>
            <a:r>
              <a:rPr lang="ca-ES" sz="1100" dirty="0" smtClean="0"/>
              <a:t>			parts</a:t>
            </a:r>
            <a:r>
              <a:rPr lang="ca-ES" sz="1100" dirty="0" smtClean="0"/>
              <a:t>, cura del melic, el bany…) i  de </a:t>
            </a:r>
            <a:r>
              <a:rPr lang="ca-ES" sz="1100" dirty="0" err="1" smtClean="0"/>
              <a:t>LACTANCIA</a:t>
            </a:r>
            <a:r>
              <a:rPr lang="ca-ES" sz="1100" i="1" dirty="0" smtClean="0"/>
              <a:t>.</a:t>
            </a:r>
          </a:p>
          <a:p>
            <a:endParaRPr lang="es-ES" sz="1100" dirty="0"/>
          </a:p>
        </p:txBody>
      </p:sp>
      <p:pic>
        <p:nvPicPr>
          <p:cNvPr id="1026" name="Picture 2" descr="http://marespiratesiprinceses.files.wordpress.com/2011/05/fotolia_7196699_xs.jpg?w=300&amp;h=20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4357694"/>
            <a:ext cx="2357453" cy="15716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</TotalTime>
  <Words>488</Words>
  <Application>Microsoft Office PowerPoint</Application>
  <PresentationFormat>Presentación en pantalla (4:3)</PresentationFormat>
  <Paragraphs>168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Tema de Office</vt:lpstr>
      <vt:lpstr>Diapositiva 1</vt:lpstr>
      <vt:lpstr>Diapositiva 2</vt:lpstr>
      <vt:lpstr>Diapositiva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Elisenda's</dc:creator>
  <cp:lastModifiedBy>Casa</cp:lastModifiedBy>
  <cp:revision>56</cp:revision>
  <dcterms:created xsi:type="dcterms:W3CDTF">2011-03-31T10:10:32Z</dcterms:created>
  <dcterms:modified xsi:type="dcterms:W3CDTF">2011-07-12T07:20:03Z</dcterms:modified>
</cp:coreProperties>
</file>